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61" r:id="rId2"/>
    <p:sldId id="258" r:id="rId3"/>
    <p:sldId id="266" r:id="rId4"/>
    <p:sldId id="260" r:id="rId5"/>
    <p:sldId id="269" r:id="rId6"/>
    <p:sldId id="268" r:id="rId7"/>
    <p:sldId id="270" r:id="rId8"/>
    <p:sldId id="271" r:id="rId9"/>
    <p:sldId id="262" r:id="rId10"/>
    <p:sldId id="272" r:id="rId11"/>
    <p:sldId id="263" r:id="rId12"/>
    <p:sldId id="264" r:id="rId13"/>
    <p:sldId id="265" r:id="rId14"/>
    <p:sldId id="273" r:id="rId15"/>
    <p:sldId id="274" r:id="rId16"/>
    <p:sldId id="284" r:id="rId17"/>
    <p:sldId id="275" r:id="rId18"/>
    <p:sldId id="285" r:id="rId19"/>
    <p:sldId id="267" r:id="rId20"/>
    <p:sldId id="276" r:id="rId21"/>
    <p:sldId id="277" r:id="rId22"/>
    <p:sldId id="278" r:id="rId23"/>
    <p:sldId id="279" r:id="rId24"/>
    <p:sldId id="280" r:id="rId25"/>
    <p:sldId id="281" r:id="rId26"/>
    <p:sldId id="282" r:id="rId27"/>
    <p:sldId id="283"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FF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1196" autoAdjust="0"/>
  </p:normalViewPr>
  <p:slideViewPr>
    <p:cSldViewPr>
      <p:cViewPr>
        <p:scale>
          <a:sx n="60" d="100"/>
          <a:sy n="60" d="100"/>
        </p:scale>
        <p:origin x="-64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2E9E6-1340-40F3-886F-1F20116EF828}" type="datetimeFigureOut">
              <a:rPr lang="en-CA" smtClean="0"/>
              <a:pPr/>
              <a:t>30/01/2012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66EBC-C949-4BBC-88B7-F7CA88DAFF73}"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CA" dirty="0" smtClean="0"/>
              <a:t>Music does have positive effects on the </a:t>
            </a:r>
            <a:r>
              <a:rPr lang="en-CA" dirty="0" err="1" smtClean="0"/>
              <a:t>brain,such</a:t>
            </a:r>
            <a:r>
              <a:rPr lang="en-CA" dirty="0" smtClean="0"/>
              <a:t> as pain </a:t>
            </a:r>
            <a:r>
              <a:rPr lang="en-CA" dirty="0" err="1" smtClean="0"/>
              <a:t>management;Music</a:t>
            </a:r>
            <a:r>
              <a:rPr lang="en-CA" dirty="0" smtClean="0"/>
              <a:t> can help reduce the sensation and the distress of both chronic pain and postoperative pain.</a:t>
            </a:r>
            <a:endParaRPr lang="en-CA" dirty="0"/>
          </a:p>
        </p:txBody>
      </p:sp>
      <p:sp>
        <p:nvSpPr>
          <p:cNvPr id="4" name="Slide Number Placeholder 3"/>
          <p:cNvSpPr>
            <a:spLocks noGrp="1"/>
          </p:cNvSpPr>
          <p:nvPr>
            <p:ph type="sldNum" sz="quarter" idx="10"/>
          </p:nvPr>
        </p:nvSpPr>
        <p:spPr/>
        <p:txBody>
          <a:bodyPr/>
          <a:lstStyle/>
          <a:p>
            <a:fld id="{0B666EBC-C949-4BBC-88B7-F7CA88DAFF73}" type="slidenum">
              <a:rPr lang="en-CA" smtClean="0"/>
              <a:pPr/>
              <a:t>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CA" dirty="0" smtClean="0"/>
              <a:t>According to a report in the journal Neuroscience of </a:t>
            </a:r>
            <a:r>
              <a:rPr lang="en-CA" dirty="0" err="1" smtClean="0"/>
              <a:t>Behavior</a:t>
            </a:r>
            <a:r>
              <a:rPr lang="en-CA" dirty="0" smtClean="0"/>
              <a:t> and Physiology</a:t>
            </a:r>
            <a:r>
              <a:rPr lang="en-CA" baseline="0" dirty="0" smtClean="0"/>
              <a:t> </a:t>
            </a:r>
            <a:r>
              <a:rPr lang="en-CA" dirty="0" smtClean="0"/>
              <a:t>, a person's ability to recognize visual images, including letters and numbers, is faster when either rock or classical music is playing in the background</a:t>
            </a:r>
            <a:endParaRPr lang="en-CA" dirty="0"/>
          </a:p>
        </p:txBody>
      </p:sp>
      <p:sp>
        <p:nvSpPr>
          <p:cNvPr id="4" name="Slide Number Placeholder 3"/>
          <p:cNvSpPr>
            <a:spLocks noGrp="1"/>
          </p:cNvSpPr>
          <p:nvPr>
            <p:ph type="sldNum" sz="quarter" idx="10"/>
          </p:nvPr>
        </p:nvSpPr>
        <p:spPr/>
        <p:txBody>
          <a:bodyPr/>
          <a:lstStyle/>
          <a:p>
            <a:fld id="{0B666EBC-C949-4BBC-88B7-F7CA88DAFF73}" type="slidenum">
              <a:rPr lang="en-CA" smtClean="0"/>
              <a:pPr/>
              <a:t>11</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B666EBC-C949-4BBC-88B7-F7CA88DAFF73}" type="slidenum">
              <a:rPr lang="en-CA" smtClean="0"/>
              <a:pPr/>
              <a:t>19</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B666EBC-C949-4BBC-88B7-F7CA88DAFF73}" type="slidenum">
              <a:rPr lang="en-CA" smtClean="0"/>
              <a:pPr/>
              <a:t>26</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073A8A5C-4E88-4292-B04C-A977EB8D100B}" type="datetimeFigureOut">
              <a:rPr lang="en-CA" smtClean="0"/>
              <a:pPr/>
              <a:t>30/01/2012</a:t>
            </a:fld>
            <a:endParaRPr lang="en-CA" dirty="0"/>
          </a:p>
        </p:txBody>
      </p:sp>
      <p:sp>
        <p:nvSpPr>
          <p:cNvPr id="17" name="Footer Placeholder 16"/>
          <p:cNvSpPr>
            <a:spLocks noGrp="1"/>
          </p:cNvSpPr>
          <p:nvPr>
            <p:ph type="ftr" sz="quarter" idx="11"/>
          </p:nvPr>
        </p:nvSpPr>
        <p:spPr/>
        <p:txBody>
          <a:bodyPr/>
          <a:lstStyle>
            <a:extLst/>
          </a:lstStyle>
          <a:p>
            <a:endParaRPr lang="en-CA" dirty="0"/>
          </a:p>
        </p:txBody>
      </p:sp>
      <p:sp>
        <p:nvSpPr>
          <p:cNvPr id="29" name="Slide Number Placeholder 28"/>
          <p:cNvSpPr>
            <a:spLocks noGrp="1"/>
          </p:cNvSpPr>
          <p:nvPr>
            <p:ph type="sldNum" sz="quarter" idx="12"/>
          </p:nvPr>
        </p:nvSpPr>
        <p:spPr/>
        <p:txBody>
          <a:bodyPr/>
          <a:lstStyle>
            <a:extLst/>
          </a:lstStyle>
          <a:p>
            <a:fld id="{B30DC9CD-10AA-4800-9455-434A94E4E73F}" type="slidenum">
              <a:rPr lang="en-CA" smtClean="0"/>
              <a:pPr/>
              <a:t>‹#›</a:t>
            </a:fld>
            <a:endParaRPr lang="en-CA"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5"/>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3A8A5C-4E88-4292-B04C-A977EB8D100B}" type="datetimeFigureOut">
              <a:rPr lang="en-CA" smtClean="0"/>
              <a:pPr/>
              <a:t>30/01/2012</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B30DC9CD-10AA-4800-9455-434A94E4E73F}"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0"/>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3A8A5C-4E88-4292-B04C-A977EB8D100B}" type="datetimeFigureOut">
              <a:rPr lang="en-CA" smtClean="0"/>
              <a:pPr/>
              <a:t>30/01/2012</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B30DC9CD-10AA-4800-9455-434A94E4E73F}"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3A8A5C-4E88-4292-B04C-A977EB8D100B}" type="datetimeFigureOut">
              <a:rPr lang="en-CA" smtClean="0"/>
              <a:pPr/>
              <a:t>30/01/2012</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B30DC9CD-10AA-4800-9455-434A94E4E73F}"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1"/>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5" y="4246564"/>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3"/>
            <a:ext cx="5718048" cy="977487"/>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3A8A5C-4E88-4292-B04C-A977EB8D100B}" type="datetimeFigureOut">
              <a:rPr lang="en-CA" smtClean="0"/>
              <a:pPr/>
              <a:t>30/01/2012</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B30DC9CD-10AA-4800-9455-434A94E4E73F}" type="slidenum">
              <a:rPr lang="en-CA" smtClean="0"/>
              <a:pPr/>
              <a:t>‹#›</a:t>
            </a:fld>
            <a:endParaRPr lang="en-CA" dirty="0"/>
          </a:p>
        </p:txBody>
      </p:sp>
      <p:sp>
        <p:nvSpPr>
          <p:cNvPr id="7" name="Rectangle 6"/>
          <p:cNvSpPr/>
          <p:nvPr/>
        </p:nvSpPr>
        <p:spPr>
          <a:xfrm>
            <a:off x="363160" y="402265"/>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3A8A5C-4E88-4292-B04C-A977EB8D100B}" type="datetimeFigureOut">
              <a:rPr lang="en-CA" smtClean="0"/>
              <a:pPr/>
              <a:t>30/01/2012</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B30DC9CD-10AA-4800-9455-434A94E4E73F}"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49"/>
            <a:ext cx="4040188" cy="639763"/>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809749"/>
            <a:ext cx="4041775" cy="639763"/>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3A8A5C-4E88-4292-B04C-A977EB8D100B}" type="datetimeFigureOut">
              <a:rPr lang="en-CA" smtClean="0"/>
              <a:pPr/>
              <a:t>30/01/2012</a:t>
            </a:fld>
            <a:endParaRPr lang="en-CA" dirty="0"/>
          </a:p>
        </p:txBody>
      </p:sp>
      <p:sp>
        <p:nvSpPr>
          <p:cNvPr id="8" name="Footer Placeholder 7"/>
          <p:cNvSpPr>
            <a:spLocks noGrp="1"/>
          </p:cNvSpPr>
          <p:nvPr>
            <p:ph type="ftr" sz="quarter" idx="11"/>
          </p:nvPr>
        </p:nvSpPr>
        <p:spPr/>
        <p:txBody>
          <a:bodyPr/>
          <a:lstStyle>
            <a:extLst/>
          </a:lstStyle>
          <a:p>
            <a:endParaRPr lang="en-CA" dirty="0"/>
          </a:p>
        </p:txBody>
      </p:sp>
      <p:sp>
        <p:nvSpPr>
          <p:cNvPr id="9" name="Slide Number Placeholder 8"/>
          <p:cNvSpPr>
            <a:spLocks noGrp="1"/>
          </p:cNvSpPr>
          <p:nvPr>
            <p:ph type="sldNum" sz="quarter" idx="12"/>
          </p:nvPr>
        </p:nvSpPr>
        <p:spPr/>
        <p:txBody>
          <a:bodyPr/>
          <a:lstStyle>
            <a:extLst/>
          </a:lstStyle>
          <a:p>
            <a:fld id="{B30DC9CD-10AA-4800-9455-434A94E4E73F}" type="slidenum">
              <a:rPr lang="en-CA" smtClean="0"/>
              <a:pPr/>
              <a:t>‹#›</a:t>
            </a:fld>
            <a:endParaRPr lang="en-CA"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73A8A5C-4E88-4292-B04C-A977EB8D100B}" type="datetimeFigureOut">
              <a:rPr lang="en-CA" smtClean="0"/>
              <a:pPr/>
              <a:t>30/01/2012</a:t>
            </a:fld>
            <a:endParaRPr lang="en-CA" dirty="0"/>
          </a:p>
        </p:txBody>
      </p:sp>
      <p:sp>
        <p:nvSpPr>
          <p:cNvPr id="4" name="Footer Placeholder 3"/>
          <p:cNvSpPr>
            <a:spLocks noGrp="1"/>
          </p:cNvSpPr>
          <p:nvPr>
            <p:ph type="ftr" sz="quarter" idx="11"/>
          </p:nvPr>
        </p:nvSpPr>
        <p:spPr/>
        <p:txBody>
          <a:bodyPr/>
          <a:lstStyle>
            <a:extLst/>
          </a:lstStyle>
          <a:p>
            <a:endParaRPr lang="en-CA" dirty="0"/>
          </a:p>
        </p:txBody>
      </p:sp>
      <p:sp>
        <p:nvSpPr>
          <p:cNvPr id="5" name="Slide Number Placeholder 4"/>
          <p:cNvSpPr>
            <a:spLocks noGrp="1"/>
          </p:cNvSpPr>
          <p:nvPr>
            <p:ph type="sldNum" sz="quarter" idx="12"/>
          </p:nvPr>
        </p:nvSpPr>
        <p:spPr/>
        <p:txBody>
          <a:bodyPr/>
          <a:lstStyle>
            <a:extLst/>
          </a:lstStyle>
          <a:p>
            <a:fld id="{B30DC9CD-10AA-4800-9455-434A94E4E73F}"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73A8A5C-4E88-4292-B04C-A977EB8D100B}" type="datetimeFigureOut">
              <a:rPr lang="en-CA" smtClean="0"/>
              <a:pPr/>
              <a:t>30/01/2012</a:t>
            </a:fld>
            <a:endParaRPr lang="en-CA" dirty="0"/>
          </a:p>
        </p:txBody>
      </p:sp>
      <p:sp>
        <p:nvSpPr>
          <p:cNvPr id="3" name="Footer Placeholder 2"/>
          <p:cNvSpPr>
            <a:spLocks noGrp="1"/>
          </p:cNvSpPr>
          <p:nvPr>
            <p:ph type="ftr" sz="quarter" idx="11"/>
          </p:nvPr>
        </p:nvSpPr>
        <p:spPr/>
        <p:txBody>
          <a:bodyPr/>
          <a:lstStyle>
            <a:extLst/>
          </a:lstStyle>
          <a:p>
            <a:endParaRPr lang="en-CA" dirty="0"/>
          </a:p>
        </p:txBody>
      </p:sp>
      <p:sp>
        <p:nvSpPr>
          <p:cNvPr id="4" name="Slide Number Placeholder 3"/>
          <p:cNvSpPr>
            <a:spLocks noGrp="1"/>
          </p:cNvSpPr>
          <p:nvPr>
            <p:ph type="sldNum" sz="quarter" idx="12"/>
          </p:nvPr>
        </p:nvSpPr>
        <p:spPr/>
        <p:txBody>
          <a:bodyPr/>
          <a:lstStyle>
            <a:extLst/>
          </a:lstStyle>
          <a:p>
            <a:fld id="{B30DC9CD-10AA-4800-9455-434A94E4E73F}"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49"/>
            <a:ext cx="8229600" cy="1162051"/>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3A8A5C-4E88-4292-B04C-A977EB8D100B}" type="datetimeFigureOut">
              <a:rPr lang="en-CA" smtClean="0"/>
              <a:pPr/>
              <a:t>30/01/2012</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B30DC9CD-10AA-4800-9455-434A94E4E73F}"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2"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2"/>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2"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9"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500"/>
            <a:ext cx="2133600" cy="365125"/>
          </a:xfrm>
        </p:spPr>
        <p:txBody>
          <a:bodyPr/>
          <a:lstStyle>
            <a:extLst/>
          </a:lstStyle>
          <a:p>
            <a:fld id="{073A8A5C-4E88-4292-B04C-A977EB8D100B}" type="datetimeFigureOut">
              <a:rPr lang="en-CA" smtClean="0"/>
              <a:pPr/>
              <a:t>30/01/2012</a:t>
            </a:fld>
            <a:endParaRPr lang="en-CA" dirty="0"/>
          </a:p>
        </p:txBody>
      </p:sp>
      <p:sp>
        <p:nvSpPr>
          <p:cNvPr id="6" name="Footer Placeholder 5"/>
          <p:cNvSpPr>
            <a:spLocks noGrp="1"/>
          </p:cNvSpPr>
          <p:nvPr>
            <p:ph type="ftr" sz="quarter" idx="11"/>
          </p:nvPr>
        </p:nvSpPr>
        <p:spPr>
          <a:xfrm>
            <a:off x="914400" y="55500"/>
            <a:ext cx="5562600" cy="365125"/>
          </a:xfrm>
        </p:spPr>
        <p:txBody>
          <a:bodyPr/>
          <a:lstStyle>
            <a:extLst/>
          </a:lstStyle>
          <a:p>
            <a:endParaRPr lang="en-CA" dirty="0"/>
          </a:p>
        </p:txBody>
      </p:sp>
      <p:sp>
        <p:nvSpPr>
          <p:cNvPr id="7" name="Slide Number Placeholder 6"/>
          <p:cNvSpPr>
            <a:spLocks noGrp="1"/>
          </p:cNvSpPr>
          <p:nvPr>
            <p:ph type="sldNum" sz="quarter" idx="12"/>
          </p:nvPr>
        </p:nvSpPr>
        <p:spPr>
          <a:xfrm>
            <a:off x="8610600" y="55500"/>
            <a:ext cx="457200" cy="365125"/>
          </a:xfrm>
        </p:spPr>
        <p:txBody>
          <a:bodyPr/>
          <a:lstStyle>
            <a:extLst/>
          </a:lstStyle>
          <a:p>
            <a:fld id="{B30DC9CD-10AA-4800-9455-434A94E4E73F}"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5"/>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6"/>
            <a:ext cx="2133600" cy="365125"/>
          </a:xfrm>
          <a:prstGeom prst="rect">
            <a:avLst/>
          </a:prstGeom>
        </p:spPr>
        <p:txBody>
          <a:bodyPr vert="horz" anchor="b"/>
          <a:lstStyle>
            <a:lvl1pPr algn="l" eaLnBrk="1" latinLnBrk="0" hangingPunct="1">
              <a:defRPr kumimoji="0" sz="1100">
                <a:solidFill>
                  <a:schemeClr val="tx2"/>
                </a:solidFill>
              </a:defRPr>
            </a:lvl1pPr>
            <a:extLst/>
          </a:lstStyle>
          <a:p>
            <a:fld id="{073A8A5C-4E88-4292-B04C-A977EB8D100B}" type="datetimeFigureOut">
              <a:rPr lang="en-CA" smtClean="0"/>
              <a:pPr/>
              <a:t>30/01/2012</a:t>
            </a:fld>
            <a:endParaRPr lang="en-CA" dirty="0"/>
          </a:p>
        </p:txBody>
      </p:sp>
      <p:sp>
        <p:nvSpPr>
          <p:cNvPr id="3" name="Footer Placeholder 2"/>
          <p:cNvSpPr>
            <a:spLocks noGrp="1"/>
          </p:cNvSpPr>
          <p:nvPr>
            <p:ph type="ftr" sz="quarter" idx="3"/>
          </p:nvPr>
        </p:nvSpPr>
        <p:spPr>
          <a:xfrm>
            <a:off x="914400" y="6416676"/>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CA" dirty="0"/>
          </a:p>
        </p:txBody>
      </p:sp>
      <p:sp>
        <p:nvSpPr>
          <p:cNvPr id="23" name="Slide Number Placeholder 22"/>
          <p:cNvSpPr>
            <a:spLocks noGrp="1"/>
          </p:cNvSpPr>
          <p:nvPr>
            <p:ph type="sldNum" sz="quarter" idx="4"/>
          </p:nvPr>
        </p:nvSpPr>
        <p:spPr>
          <a:xfrm>
            <a:off x="8610600" y="6416676"/>
            <a:ext cx="457200" cy="365125"/>
          </a:xfrm>
          <a:prstGeom prst="rect">
            <a:avLst/>
          </a:prstGeom>
        </p:spPr>
        <p:txBody>
          <a:bodyPr vert="horz" anchor="b"/>
          <a:lstStyle>
            <a:lvl1pPr algn="l" eaLnBrk="1" latinLnBrk="0" hangingPunct="1">
              <a:defRPr kumimoji="0" sz="1200">
                <a:solidFill>
                  <a:schemeClr val="tx2"/>
                </a:solidFill>
              </a:defRPr>
            </a:lvl1pPr>
            <a:extLst/>
          </a:lstStyle>
          <a:p>
            <a:fld id="{B30DC9CD-10AA-4800-9455-434A94E4E73F}" type="slidenum">
              <a:rPr lang="en-CA" smtClean="0"/>
              <a:pPr/>
              <a:t>‹#›</a:t>
            </a:fld>
            <a:endParaRPr lang="en-CA"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www.pickthebrain.com/blog/focus-better-by-listening-to-music/" TargetMode="External"/><Relationship Id="rId3" Type="http://schemas.openxmlformats.org/officeDocument/2006/relationships/hyperlink" Target="http://www.emedexpert.com/tips/music.shtml" TargetMode="External"/><Relationship Id="rId7" Type="http://schemas.openxmlformats.org/officeDocument/2006/relationships/hyperlink" Target="http://www.cerebromente.org.br/n15/mente/musica.html" TargetMode="External"/><Relationship Id="rId12" Type="http://schemas.openxmlformats.org/officeDocument/2006/relationships/hyperlink" Target="http://people.uwec.edu/rasarla/research/add/internet.htm" TargetMode="Externa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hyperlink" Target="http://www.reversespins.com/effectsofmusic.html" TargetMode="External"/><Relationship Id="rId11" Type="http://schemas.openxmlformats.org/officeDocument/2006/relationships/hyperlink" Target="http://www.addchoices.com/music.htm" TargetMode="External"/><Relationship Id="rId5" Type="http://schemas.openxmlformats.org/officeDocument/2006/relationships/hyperlink" Target="http://lifehacker.com/5865032/how-music-affects-the-brain-and-how-you-can-use-it-to-your-advantage" TargetMode="External"/><Relationship Id="rId10" Type="http://schemas.openxmlformats.org/officeDocument/2006/relationships/hyperlink" Target="http://musictherapyadhd.wordpress.com/" TargetMode="External"/><Relationship Id="rId4" Type="http://schemas.openxmlformats.org/officeDocument/2006/relationships/hyperlink" Target="http://www.cracked.com/article_18405_7-insane-ways-music-affects-body-according-to-science.html" TargetMode="External"/><Relationship Id="rId9" Type="http://schemas.openxmlformats.org/officeDocument/2006/relationships/hyperlink" Target="http://www.livescience.com/7950-music-improves-brain-function.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3" name="Picture 2" descr="floyd.jpg"/>
          <p:cNvPicPr>
            <a:picLocks noChangeAspect="1"/>
          </p:cNvPicPr>
          <p:nvPr/>
        </p:nvPicPr>
        <p:blipFill>
          <a:blip r:embed="rId2" cstate="print"/>
          <a:stretch>
            <a:fillRect/>
          </a:stretch>
        </p:blipFill>
        <p:spPr>
          <a:xfrm>
            <a:off x="0" y="0"/>
            <a:ext cx="9144000" cy="6858000"/>
          </a:xfrm>
          <a:prstGeom prst="rect">
            <a:avLst/>
          </a:prstGeom>
          <a:ln>
            <a:solidFill>
              <a:srgbClr val="7030A0"/>
            </a:solidFill>
          </a:ln>
          <a:effectLst>
            <a:glow rad="228600">
              <a:schemeClr val="accent5">
                <a:satMod val="175000"/>
                <a:alpha val="40000"/>
              </a:schemeClr>
            </a:glow>
            <a:outerShdw blurRad="76200" dist="12700" dir="8100000" sy="-23000" kx="800400" algn="br" rotWithShape="0">
              <a:prstClr val="black">
                <a:alpha val="20000"/>
              </a:prstClr>
            </a:outerShdw>
          </a:effectLst>
        </p:spPr>
      </p:pic>
      <p:sp>
        <p:nvSpPr>
          <p:cNvPr id="4" name="TextBox 3"/>
          <p:cNvSpPr txBox="1"/>
          <p:nvPr/>
        </p:nvSpPr>
        <p:spPr>
          <a:xfrm>
            <a:off x="0" y="5445225"/>
            <a:ext cx="9144000" cy="830997"/>
          </a:xfrm>
          <a:prstGeom prst="rect">
            <a:avLst/>
          </a:prstGeom>
          <a:noFill/>
        </p:spPr>
        <p:txBody>
          <a:bodyPr wrap="square" rtlCol="0">
            <a:spAutoFit/>
          </a:bodyPr>
          <a:lstStyle/>
          <a:p>
            <a:r>
              <a:rPr lang="en-CA" sz="4800" dirty="0" smtClean="0"/>
              <a:t>   </a:t>
            </a:r>
            <a:r>
              <a:rPr lang="en-CA" sz="4800" dirty="0" smtClean="0">
                <a:solidFill>
                  <a:srgbClr val="FF0000"/>
                </a:solidFill>
              </a:rPr>
              <a:t>How</a:t>
            </a:r>
            <a:r>
              <a:rPr lang="en-CA" sz="4800" dirty="0" smtClean="0"/>
              <a:t> </a:t>
            </a:r>
            <a:r>
              <a:rPr lang="en-CA" sz="4800" dirty="0" smtClean="0">
                <a:solidFill>
                  <a:srgbClr val="FFC000"/>
                </a:solidFill>
              </a:rPr>
              <a:t>Music</a:t>
            </a:r>
            <a:r>
              <a:rPr lang="en-CA" sz="4800" dirty="0" smtClean="0"/>
              <a:t> </a:t>
            </a:r>
            <a:r>
              <a:rPr lang="en-CA" sz="4800" dirty="0" smtClean="0">
                <a:solidFill>
                  <a:srgbClr val="FFFF00"/>
                </a:solidFill>
              </a:rPr>
              <a:t>Affects</a:t>
            </a:r>
            <a:r>
              <a:rPr lang="en-CA" sz="4800" dirty="0" smtClean="0"/>
              <a:t> </a:t>
            </a:r>
            <a:r>
              <a:rPr lang="en-CA" sz="4800" dirty="0" smtClean="0">
                <a:solidFill>
                  <a:srgbClr val="2CFF21"/>
                </a:solidFill>
              </a:rPr>
              <a:t>the</a:t>
            </a:r>
            <a:r>
              <a:rPr lang="en-CA" sz="4800" dirty="0" smtClean="0"/>
              <a:t> </a:t>
            </a:r>
            <a:r>
              <a:rPr lang="en-CA" sz="4800" dirty="0" smtClean="0">
                <a:solidFill>
                  <a:srgbClr val="0070C0"/>
                </a:solidFill>
              </a:rPr>
              <a:t>Brain</a:t>
            </a:r>
            <a:r>
              <a:rPr lang="en-CA" sz="4800" dirty="0" smtClean="0"/>
              <a:t> </a:t>
            </a:r>
            <a:r>
              <a:rPr lang="en-CA" sz="4800" dirty="0" smtClean="0">
                <a:solidFill>
                  <a:srgbClr val="7030A0"/>
                </a:solidFill>
              </a:rPr>
              <a:t>!</a:t>
            </a:r>
            <a:endParaRPr lang="en-CA" sz="4800" dirty="0">
              <a:solidFill>
                <a:srgbClr val="7030A0"/>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in-exercise.gif"/>
          <p:cNvPicPr>
            <a:picLocks noChangeAspect="1"/>
          </p:cNvPicPr>
          <p:nvPr/>
        </p:nvPicPr>
        <p:blipFill>
          <a:blip r:embed="rId3" cstate="print"/>
          <a:stretch>
            <a:fillRect/>
          </a:stretch>
        </p:blipFill>
        <p:spPr>
          <a:xfrm>
            <a:off x="2905125" y="2119314"/>
            <a:ext cx="3333750" cy="2619375"/>
          </a:xfrm>
          <a:prstGeom prst="rect">
            <a:avLst/>
          </a:prstGeom>
        </p:spPr>
      </p:pic>
      <p:sp>
        <p:nvSpPr>
          <p:cNvPr id="3" name="TextBox 2"/>
          <p:cNvSpPr txBox="1"/>
          <p:nvPr/>
        </p:nvSpPr>
        <p:spPr>
          <a:xfrm>
            <a:off x="0" y="0"/>
            <a:ext cx="8532440" cy="923330"/>
          </a:xfrm>
          <a:prstGeom prst="rect">
            <a:avLst/>
          </a:prstGeom>
          <a:noFill/>
        </p:spPr>
        <p:txBody>
          <a:bodyPr wrap="square" rtlCol="0">
            <a:spAutoFit/>
          </a:bodyPr>
          <a:lstStyle/>
          <a:p>
            <a:r>
              <a:rPr lang="en-CA" dirty="0" smtClean="0">
                <a:solidFill>
                  <a:schemeClr val="accent1"/>
                </a:solidFill>
              </a:rPr>
              <a:t>Studies conducted by sports psychologists have determined that music has a great impact on the performance level of an athlete. It has been suggested that the correct type of music can heighten an athlete’s performance by up to twenty percent! </a:t>
            </a:r>
            <a:endParaRPr lang="en-CA" dirty="0">
              <a:solidFill>
                <a:schemeClr val="accent1"/>
              </a:solidFill>
            </a:endParaRPr>
          </a:p>
        </p:txBody>
      </p:sp>
      <p:sp>
        <p:nvSpPr>
          <p:cNvPr id="4" name="TextBox 3"/>
          <p:cNvSpPr txBox="1"/>
          <p:nvPr/>
        </p:nvSpPr>
        <p:spPr>
          <a:xfrm>
            <a:off x="251520" y="5373217"/>
            <a:ext cx="8352928" cy="1200329"/>
          </a:xfrm>
          <a:prstGeom prst="rect">
            <a:avLst/>
          </a:prstGeom>
          <a:noFill/>
        </p:spPr>
        <p:txBody>
          <a:bodyPr wrap="square" rtlCol="0">
            <a:spAutoFit/>
          </a:bodyPr>
          <a:lstStyle/>
          <a:p>
            <a:r>
              <a:rPr lang="en-CA" dirty="0" smtClean="0">
                <a:solidFill>
                  <a:schemeClr val="bg1">
                    <a:lumMod val="95000"/>
                    <a:lumOff val="5000"/>
                  </a:schemeClr>
                </a:solidFill>
              </a:rPr>
              <a:t>Synchronous music, music that has a clear and steady beat, was what was shown to elevate a person’s performance by twenty percent whereas asynchronous music, background music, was shown to calm the nerves of athletes by as much as ten percent</a:t>
            </a:r>
            <a:endParaRPr lang="en-CA" dirty="0">
              <a:solidFill>
                <a:schemeClr val="bg1">
                  <a:lumMod val="95000"/>
                  <a:lumOff val="5000"/>
                </a:schemeClr>
              </a:solidFill>
            </a:endParaRPr>
          </a:p>
        </p:txBody>
      </p:sp>
    </p:spTree>
  </p:cSld>
  <p:clrMapOvr>
    <a:masterClrMapping/>
  </p:clrMapOvr>
  <p:transition spd="slow">
    <p:dissolve/>
    <p:sndAc>
      <p:stSnd>
        <p:snd r:embed="rId2" name="cashreg.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_Running_am_27.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0" y="260650"/>
            <a:ext cx="4499992" cy="954107"/>
          </a:xfrm>
          <a:prstGeom prst="rect">
            <a:avLst/>
          </a:prstGeom>
          <a:noFill/>
        </p:spPr>
        <p:txBody>
          <a:bodyPr wrap="square" rtlCol="0">
            <a:spAutoFit/>
          </a:bodyPr>
          <a:lstStyle/>
          <a:p>
            <a:r>
              <a:rPr lang="en-CA" sz="2800" dirty="0" smtClean="0">
                <a:solidFill>
                  <a:srgbClr val="0070C0"/>
                </a:solidFill>
              </a:rPr>
              <a:t>Music helps to work more productively !</a:t>
            </a:r>
            <a:endParaRPr lang="en-CA" sz="2800" dirty="0">
              <a:solidFill>
                <a:srgbClr val="0070C0"/>
              </a:solidFill>
            </a:endParaRPr>
          </a:p>
        </p:txBody>
      </p:sp>
      <p:sp>
        <p:nvSpPr>
          <p:cNvPr id="4" name="TextBox 3"/>
          <p:cNvSpPr txBox="1"/>
          <p:nvPr/>
        </p:nvSpPr>
        <p:spPr>
          <a:xfrm>
            <a:off x="5292080" y="260649"/>
            <a:ext cx="4176464" cy="1200329"/>
          </a:xfrm>
          <a:prstGeom prst="rect">
            <a:avLst/>
          </a:prstGeom>
          <a:noFill/>
        </p:spPr>
        <p:txBody>
          <a:bodyPr wrap="square" rtlCol="0">
            <a:spAutoFit/>
          </a:bodyPr>
          <a:lstStyle/>
          <a:p>
            <a:r>
              <a:rPr lang="en-CA" dirty="0" smtClean="0"/>
              <a:t>Listening to music can be a great way to find some extra energy. Music can effectively eliminate exercise </a:t>
            </a:r>
            <a:r>
              <a:rPr lang="en-CA" dirty="0" err="1" smtClean="0"/>
              <a:t>enduced</a:t>
            </a:r>
            <a:r>
              <a:rPr lang="en-CA" dirty="0" smtClean="0"/>
              <a:t> fatigue.</a:t>
            </a:r>
            <a:endParaRPr lang="en-CA" dirty="0"/>
          </a:p>
        </p:txBody>
      </p:sp>
      <p:sp>
        <p:nvSpPr>
          <p:cNvPr id="5" name="TextBox 4"/>
          <p:cNvSpPr txBox="1"/>
          <p:nvPr/>
        </p:nvSpPr>
        <p:spPr>
          <a:xfrm>
            <a:off x="0" y="6309322"/>
            <a:ext cx="9144000" cy="646331"/>
          </a:xfrm>
          <a:prstGeom prst="rect">
            <a:avLst/>
          </a:prstGeom>
          <a:noFill/>
        </p:spPr>
        <p:txBody>
          <a:bodyPr wrap="square" rtlCol="0">
            <a:spAutoFit/>
          </a:bodyPr>
          <a:lstStyle/>
          <a:p>
            <a:r>
              <a:rPr lang="en-CA" dirty="0" smtClean="0">
                <a:ln>
                  <a:solidFill>
                    <a:srgbClr val="0070C0"/>
                  </a:solidFill>
                </a:ln>
              </a:rPr>
              <a:t>While there may be many reasons for wishing </a:t>
            </a:r>
            <a:r>
              <a:rPr lang="en-CA" dirty="0" smtClean="0">
                <a:ln>
                  <a:solidFill>
                    <a:srgbClr val="0070C0"/>
                  </a:solidFill>
                </a:ln>
              </a:rPr>
              <a:t>to be able to  </a:t>
            </a:r>
            <a:r>
              <a:rPr lang="en-CA" dirty="0" smtClean="0">
                <a:ln>
                  <a:solidFill>
                    <a:srgbClr val="0070C0"/>
                  </a:solidFill>
                </a:ln>
              </a:rPr>
              <a:t>listen to music in the workplace, it really improves your </a:t>
            </a:r>
            <a:r>
              <a:rPr lang="en-CA" dirty="0" smtClean="0">
                <a:ln>
                  <a:solidFill>
                    <a:srgbClr val="0070C0"/>
                  </a:solidFill>
                </a:ln>
              </a:rPr>
              <a:t>productivity anywhere!</a:t>
            </a:r>
            <a:endParaRPr lang="en-CA" dirty="0">
              <a:ln>
                <a:solidFill>
                  <a:srgbClr val="0070C0"/>
                </a:solidFill>
              </a:ln>
            </a:endParaRPr>
          </a:p>
        </p:txBody>
      </p:sp>
      <p:sp>
        <p:nvSpPr>
          <p:cNvPr id="6" name="TextBox 5"/>
          <p:cNvSpPr txBox="1"/>
          <p:nvPr/>
        </p:nvSpPr>
        <p:spPr>
          <a:xfrm>
            <a:off x="3635896" y="4653136"/>
            <a:ext cx="6768752" cy="369332"/>
          </a:xfrm>
          <a:prstGeom prst="rect">
            <a:avLst/>
          </a:prstGeom>
          <a:noFill/>
        </p:spPr>
        <p:txBody>
          <a:bodyPr wrap="square" rtlCol="0">
            <a:spAutoFit/>
          </a:bodyPr>
          <a:lstStyle/>
          <a:p>
            <a:endParaRPr lang="en-CA" dirty="0"/>
          </a:p>
        </p:txBody>
      </p:sp>
      <p:sp>
        <p:nvSpPr>
          <p:cNvPr id="7" name="TextBox 6"/>
          <p:cNvSpPr txBox="1"/>
          <p:nvPr/>
        </p:nvSpPr>
        <p:spPr>
          <a:xfrm>
            <a:off x="6948264" y="6488668"/>
            <a:ext cx="1584176" cy="369332"/>
          </a:xfrm>
          <a:prstGeom prst="rect">
            <a:avLst/>
          </a:prstGeom>
          <a:noFill/>
        </p:spPr>
        <p:txBody>
          <a:bodyPr wrap="square" rtlCol="0">
            <a:spAutoFit/>
          </a:bodyPr>
          <a:lstStyle/>
          <a:p>
            <a:endParaRPr lang="en-CA" dirty="0">
              <a:solidFill>
                <a:srgbClr val="00B0F0"/>
              </a:solidFill>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nny-skeleton-girl-sleeping.jpg"/>
          <p:cNvPicPr>
            <a:picLocks noChangeAspect="1"/>
          </p:cNvPicPr>
          <p:nvPr/>
        </p:nvPicPr>
        <p:blipFill>
          <a:blip r:embed="rId2" cstate="print"/>
          <a:stretch>
            <a:fillRect/>
          </a:stretch>
        </p:blipFill>
        <p:spPr>
          <a:xfrm>
            <a:off x="2" y="0"/>
            <a:ext cx="9143999" cy="6858000"/>
          </a:xfrm>
          <a:prstGeom prst="rect">
            <a:avLst/>
          </a:prstGeom>
        </p:spPr>
      </p:pic>
      <p:sp>
        <p:nvSpPr>
          <p:cNvPr id="3" name="TextBox 2"/>
          <p:cNvSpPr txBox="1"/>
          <p:nvPr/>
        </p:nvSpPr>
        <p:spPr>
          <a:xfrm>
            <a:off x="0" y="260650"/>
            <a:ext cx="9144000" cy="646331"/>
          </a:xfrm>
          <a:prstGeom prst="rect">
            <a:avLst/>
          </a:prstGeom>
          <a:noFill/>
        </p:spPr>
        <p:txBody>
          <a:bodyPr wrap="square" rtlCol="0">
            <a:spAutoFit/>
          </a:bodyPr>
          <a:lstStyle/>
          <a:p>
            <a:r>
              <a:rPr lang="en-CA" sz="3600" dirty="0" smtClean="0">
                <a:ln>
                  <a:solidFill>
                    <a:schemeClr val="accent3">
                      <a:lumMod val="60000"/>
                      <a:lumOff val="40000"/>
                    </a:schemeClr>
                  </a:solidFill>
                </a:ln>
              </a:rPr>
              <a:t>  Music calms, relaxes, and helps to sleep  !</a:t>
            </a:r>
            <a:endParaRPr lang="en-CA" sz="3600" dirty="0">
              <a:ln>
                <a:solidFill>
                  <a:schemeClr val="accent3">
                    <a:lumMod val="60000"/>
                    <a:lumOff val="40000"/>
                  </a:schemeClr>
                </a:solidFill>
              </a:ln>
            </a:endParaRPr>
          </a:p>
        </p:txBody>
      </p:sp>
      <p:sp>
        <p:nvSpPr>
          <p:cNvPr id="4" name="TextBox 3"/>
          <p:cNvSpPr txBox="1"/>
          <p:nvPr/>
        </p:nvSpPr>
        <p:spPr>
          <a:xfrm>
            <a:off x="0" y="1052737"/>
            <a:ext cx="4067944" cy="2031325"/>
          </a:xfrm>
          <a:prstGeom prst="rect">
            <a:avLst/>
          </a:prstGeom>
          <a:noFill/>
        </p:spPr>
        <p:txBody>
          <a:bodyPr wrap="square" rtlCol="0">
            <a:spAutoFit/>
          </a:bodyPr>
          <a:lstStyle/>
          <a:p>
            <a:r>
              <a:rPr lang="en-CA" dirty="0" smtClean="0">
                <a:solidFill>
                  <a:srgbClr val="FFC000"/>
                </a:solidFill>
              </a:rPr>
              <a:t>Relaxing music induces sleep, and reduces levels of stress and aids in the relaxation process(physical relaxation, aids in stress relief activities, and reduces Negative</a:t>
            </a:r>
          </a:p>
          <a:p>
            <a:r>
              <a:rPr lang="en-CA" dirty="0" smtClean="0">
                <a:solidFill>
                  <a:srgbClr val="FFC000"/>
                </a:solidFill>
              </a:rPr>
              <a:t> </a:t>
            </a:r>
            <a:r>
              <a:rPr lang="en-CA" dirty="0" smtClean="0">
                <a:solidFill>
                  <a:srgbClr val="FFC000"/>
                </a:solidFill>
              </a:rPr>
              <a:t>emotions) </a:t>
            </a:r>
            <a:endParaRPr lang="en-CA" dirty="0" smtClean="0">
              <a:solidFill>
                <a:srgbClr val="FFC000"/>
              </a:solidFill>
            </a:endParaRPr>
          </a:p>
          <a:p>
            <a:endParaRPr lang="en-CA" dirty="0"/>
          </a:p>
        </p:txBody>
      </p:sp>
    </p:spTree>
  </p:cSld>
  <p:clrMapOvr>
    <a:masterClrMapping/>
  </p:clrMapOvr>
  <p:transition spd="slow">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ppy skully.jpg"/>
          <p:cNvPicPr>
            <a:picLocks noChangeAspect="1"/>
          </p:cNvPicPr>
          <p:nvPr/>
        </p:nvPicPr>
        <p:blipFill>
          <a:blip r:embed="rId2" cstate="print"/>
          <a:stretch>
            <a:fillRect/>
          </a:stretch>
        </p:blipFill>
        <p:spPr>
          <a:xfrm>
            <a:off x="1043608" y="548680"/>
            <a:ext cx="6696744" cy="5760640"/>
          </a:xfrm>
          <a:prstGeom prst="rect">
            <a:avLst/>
          </a:prstGeom>
        </p:spPr>
      </p:pic>
      <p:sp>
        <p:nvSpPr>
          <p:cNvPr id="3" name="TextBox 2"/>
          <p:cNvSpPr txBox="1"/>
          <p:nvPr/>
        </p:nvSpPr>
        <p:spPr>
          <a:xfrm>
            <a:off x="0" y="332657"/>
            <a:ext cx="9144000" cy="646331"/>
          </a:xfrm>
          <a:prstGeom prst="rect">
            <a:avLst/>
          </a:prstGeom>
          <a:noFill/>
        </p:spPr>
        <p:txBody>
          <a:bodyPr wrap="square" rtlCol="0">
            <a:spAutoFit/>
          </a:bodyPr>
          <a:lstStyle/>
          <a:p>
            <a:r>
              <a:rPr lang="en-CA" dirty="0" smtClean="0">
                <a:solidFill>
                  <a:srgbClr val="00B0F0"/>
                </a:solidFill>
              </a:rPr>
              <a:t>Music improves the mood and decreases Depression – A.K.A. “A Prescription for the Blues”.</a:t>
            </a:r>
          </a:p>
          <a:p>
            <a:endParaRPr lang="en-CA" dirty="0"/>
          </a:p>
        </p:txBody>
      </p:sp>
      <p:sp>
        <p:nvSpPr>
          <p:cNvPr id="4" name="TextBox 3"/>
          <p:cNvSpPr txBox="1"/>
          <p:nvPr/>
        </p:nvSpPr>
        <p:spPr>
          <a:xfrm>
            <a:off x="0" y="1340768"/>
            <a:ext cx="1043608" cy="4801314"/>
          </a:xfrm>
          <a:prstGeom prst="rect">
            <a:avLst/>
          </a:prstGeom>
          <a:noFill/>
        </p:spPr>
        <p:txBody>
          <a:bodyPr wrap="square" rtlCol="0">
            <a:spAutoFit/>
          </a:bodyPr>
          <a:lstStyle/>
          <a:p>
            <a:r>
              <a:rPr lang="en-CA" dirty="0" smtClean="0"/>
              <a:t>Many people believe that music  can lift your spirits, Modern research tends to confirm music's </a:t>
            </a:r>
            <a:r>
              <a:rPr lang="en-CA" dirty="0" err="1" smtClean="0"/>
              <a:t>psychot-herapeutic</a:t>
            </a:r>
            <a:r>
              <a:rPr lang="en-CA" dirty="0" smtClean="0"/>
              <a:t> benefits.</a:t>
            </a:r>
            <a:endParaRPr lang="en-CA" dirty="0"/>
          </a:p>
        </p:txBody>
      </p:sp>
    </p:spTree>
  </p:cSld>
  <p:clrMapOvr>
    <a:masterClrMapping/>
  </p:clrMapOvr>
  <p:transition spd="slow">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ny smith's musical brain.jpg"/>
          <p:cNvPicPr>
            <a:picLocks noChangeAspect="1"/>
          </p:cNvPicPr>
          <p:nvPr/>
        </p:nvPicPr>
        <p:blipFill>
          <a:blip r:embed="rId2" cstate="print"/>
          <a:stretch>
            <a:fillRect/>
          </a:stretch>
        </p:blipFill>
        <p:spPr>
          <a:xfrm>
            <a:off x="971600" y="260648"/>
            <a:ext cx="7128792" cy="6264696"/>
          </a:xfrm>
          <a:prstGeom prst="rect">
            <a:avLst/>
          </a:prstGeom>
        </p:spPr>
      </p:pic>
      <p:sp>
        <p:nvSpPr>
          <p:cNvPr id="3" name="TextBox 2"/>
          <p:cNvSpPr txBox="1"/>
          <p:nvPr/>
        </p:nvSpPr>
        <p:spPr>
          <a:xfrm>
            <a:off x="251520" y="188641"/>
            <a:ext cx="8892480" cy="461665"/>
          </a:xfrm>
          <a:prstGeom prst="rect">
            <a:avLst/>
          </a:prstGeom>
          <a:noFill/>
        </p:spPr>
        <p:txBody>
          <a:bodyPr wrap="square" rtlCol="0">
            <a:spAutoFit/>
          </a:bodyPr>
          <a:lstStyle/>
          <a:p>
            <a:r>
              <a:rPr lang="en-CA" sz="2400" dirty="0" smtClean="0">
                <a:ln>
                  <a:solidFill>
                    <a:srgbClr val="002060"/>
                  </a:solidFill>
                </a:ln>
                <a:solidFill>
                  <a:srgbClr val="7030A0"/>
                </a:solidFill>
              </a:rPr>
              <a:t>Music Stimulates BOTH sides of the Brain; simultaneously !</a:t>
            </a:r>
            <a:endParaRPr lang="en-CA" sz="2400" dirty="0">
              <a:ln>
                <a:solidFill>
                  <a:srgbClr val="002060"/>
                </a:solidFill>
              </a:ln>
              <a:solidFill>
                <a:srgbClr val="7030A0"/>
              </a:solidFill>
            </a:endParaRPr>
          </a:p>
        </p:txBody>
      </p:sp>
      <p:sp>
        <p:nvSpPr>
          <p:cNvPr id="4" name="TextBox 3"/>
          <p:cNvSpPr txBox="1"/>
          <p:nvPr/>
        </p:nvSpPr>
        <p:spPr>
          <a:xfrm>
            <a:off x="0" y="6021290"/>
            <a:ext cx="9144000" cy="646331"/>
          </a:xfrm>
          <a:prstGeom prst="rect">
            <a:avLst/>
          </a:prstGeom>
          <a:noFill/>
        </p:spPr>
        <p:txBody>
          <a:bodyPr wrap="square" rtlCol="0">
            <a:spAutoFit/>
          </a:bodyPr>
          <a:lstStyle/>
          <a:p>
            <a:r>
              <a:rPr lang="en-CA" dirty="0" smtClean="0">
                <a:solidFill>
                  <a:srgbClr val="FFFF00"/>
                </a:solidFill>
              </a:rPr>
              <a:t>Research has shown that neither cerebral hemisphere is totally "dominant" for music, but rather that both hemispheres are </a:t>
            </a:r>
            <a:r>
              <a:rPr lang="en-CA" dirty="0" err="1" smtClean="0">
                <a:solidFill>
                  <a:srgbClr val="FFFF00"/>
                </a:solidFill>
              </a:rPr>
              <a:t>involved,which</a:t>
            </a:r>
            <a:r>
              <a:rPr lang="en-CA" dirty="0" smtClean="0">
                <a:solidFill>
                  <a:srgbClr val="FFFF00"/>
                </a:solidFill>
              </a:rPr>
              <a:t> maximizes the power of the brain!</a:t>
            </a:r>
            <a:endParaRPr lang="en-CA"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inmaps2.jpg"/>
          <p:cNvPicPr>
            <a:picLocks noChangeAspect="1"/>
          </p:cNvPicPr>
          <p:nvPr/>
        </p:nvPicPr>
        <p:blipFill>
          <a:blip r:embed="rId2" cstate="print"/>
          <a:stretch>
            <a:fillRect/>
          </a:stretch>
        </p:blipFill>
        <p:spPr>
          <a:xfrm>
            <a:off x="1979712" y="0"/>
            <a:ext cx="5181600" cy="2794000"/>
          </a:xfrm>
          <a:prstGeom prst="rect">
            <a:avLst/>
          </a:prstGeom>
        </p:spPr>
      </p:pic>
      <p:sp>
        <p:nvSpPr>
          <p:cNvPr id="3" name="TextBox 2"/>
          <p:cNvSpPr txBox="1"/>
          <p:nvPr/>
        </p:nvSpPr>
        <p:spPr>
          <a:xfrm>
            <a:off x="755576" y="2852937"/>
            <a:ext cx="7344816" cy="3693319"/>
          </a:xfrm>
          <a:prstGeom prst="rect">
            <a:avLst/>
          </a:prstGeom>
          <a:noFill/>
        </p:spPr>
        <p:txBody>
          <a:bodyPr wrap="square" rtlCol="0">
            <a:spAutoFit/>
          </a:bodyPr>
          <a:lstStyle/>
          <a:p>
            <a:r>
              <a:rPr lang="en-CA" dirty="0" smtClean="0"/>
              <a:t>Music helps increase brain activity and performance in people with ADHD, who otherwise have an extremely hard time concentrating and being able to focus for longer periods of time. Music has these benefits:</a:t>
            </a:r>
          </a:p>
          <a:p>
            <a:r>
              <a:rPr lang="en-CA" dirty="0" smtClean="0"/>
              <a:t>Ability to study for longer periods of time</a:t>
            </a:r>
          </a:p>
          <a:p>
            <a:r>
              <a:rPr lang="en-CA" dirty="0" smtClean="0"/>
              <a:t>Improves test scores</a:t>
            </a:r>
          </a:p>
          <a:p>
            <a:r>
              <a:rPr lang="en-CA" dirty="0" smtClean="0"/>
              <a:t>Cuts learning time</a:t>
            </a:r>
          </a:p>
          <a:p>
            <a:r>
              <a:rPr lang="en-CA" dirty="0" smtClean="0"/>
              <a:t>Calms hyperactive children and adults</a:t>
            </a:r>
          </a:p>
          <a:p>
            <a:r>
              <a:rPr lang="en-CA" dirty="0" smtClean="0"/>
              <a:t>Reduces errors</a:t>
            </a:r>
          </a:p>
          <a:p>
            <a:r>
              <a:rPr lang="en-CA" dirty="0" smtClean="0"/>
              <a:t>Improves creativity and clarity</a:t>
            </a:r>
          </a:p>
          <a:p>
            <a:r>
              <a:rPr lang="en-CA" dirty="0" smtClean="0"/>
              <a:t>Heals the body faster</a:t>
            </a:r>
          </a:p>
          <a:p>
            <a:r>
              <a:rPr lang="en-CA" dirty="0" smtClean="0"/>
              <a:t>Integrates both sides of the brain for more efficient learning</a:t>
            </a:r>
          </a:p>
          <a:p>
            <a:r>
              <a:rPr lang="en-CA" dirty="0" smtClean="0"/>
              <a:t>Raises IQ scores 9 points (research done at University of California, Irvine) </a:t>
            </a:r>
          </a:p>
          <a:p>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adhd-drugs-take-a-toll_1.jpg"/>
          <p:cNvPicPr>
            <a:picLocks noChangeAspect="1"/>
          </p:cNvPicPr>
          <p:nvPr/>
        </p:nvPicPr>
        <p:blipFill>
          <a:blip r:embed="rId2" cstate="print"/>
          <a:stretch>
            <a:fillRect/>
          </a:stretch>
        </p:blipFill>
        <p:spPr>
          <a:xfrm>
            <a:off x="3048000" y="908720"/>
            <a:ext cx="3048000" cy="4044280"/>
          </a:xfrm>
          <a:prstGeom prst="rect">
            <a:avLst/>
          </a:prstGeom>
        </p:spPr>
      </p:pic>
      <p:sp>
        <p:nvSpPr>
          <p:cNvPr id="3" name="TextBox 2"/>
          <p:cNvSpPr txBox="1"/>
          <p:nvPr/>
        </p:nvSpPr>
        <p:spPr>
          <a:xfrm>
            <a:off x="0" y="188642"/>
            <a:ext cx="8964488" cy="646331"/>
          </a:xfrm>
          <a:prstGeom prst="rect">
            <a:avLst/>
          </a:prstGeom>
          <a:noFill/>
        </p:spPr>
        <p:txBody>
          <a:bodyPr wrap="square" rtlCol="0">
            <a:spAutoFit/>
          </a:bodyPr>
          <a:lstStyle/>
          <a:p>
            <a:r>
              <a:rPr lang="en-CA" b="1" dirty="0" smtClean="0">
                <a:solidFill>
                  <a:schemeClr val="accent3">
                    <a:lumMod val="60000"/>
                    <a:lumOff val="40000"/>
                  </a:schemeClr>
                </a:solidFill>
              </a:rPr>
              <a:t>                                       What ADHD or ADD Is and Why It Needs Treatment</a:t>
            </a:r>
          </a:p>
          <a:p>
            <a:endParaRPr lang="en-CA" dirty="0">
              <a:solidFill>
                <a:schemeClr val="accent3">
                  <a:lumMod val="60000"/>
                  <a:lumOff val="40000"/>
                </a:schemeClr>
              </a:solidFill>
            </a:endParaRPr>
          </a:p>
        </p:txBody>
      </p:sp>
      <p:sp>
        <p:nvSpPr>
          <p:cNvPr id="4" name="TextBox 3"/>
          <p:cNvSpPr txBox="1"/>
          <p:nvPr/>
        </p:nvSpPr>
        <p:spPr>
          <a:xfrm>
            <a:off x="0" y="548682"/>
            <a:ext cx="2843808" cy="5632311"/>
          </a:xfrm>
          <a:prstGeom prst="rect">
            <a:avLst/>
          </a:prstGeom>
          <a:noFill/>
        </p:spPr>
        <p:txBody>
          <a:bodyPr wrap="square" rtlCol="0">
            <a:spAutoFit/>
          </a:bodyPr>
          <a:lstStyle/>
          <a:p>
            <a:r>
              <a:rPr lang="en-CA" dirty="0" smtClean="0">
                <a:solidFill>
                  <a:schemeClr val="tx2">
                    <a:lumMod val="50000"/>
                  </a:schemeClr>
                </a:solidFill>
              </a:rPr>
              <a:t>Many pharmaceutical drugs have been created to treat ADHD, though the safety and effectiveness of these drugs is really not yet proven. The only drug that has been around long enough to understand long-term effects is Ritalin and it has been proven to be dangerous and lead to addiction tendencies. However, most doctors and educators push to treat these children with mind-altering drugs so they fit into the norm. Often, more than one drug is prescribed and children end up on a “cocktail” of drugs.</a:t>
            </a:r>
            <a:endParaRPr lang="en-CA" dirty="0">
              <a:solidFill>
                <a:schemeClr val="tx2">
                  <a:lumMod val="50000"/>
                </a:schemeClr>
              </a:solidFill>
            </a:endParaRPr>
          </a:p>
        </p:txBody>
      </p:sp>
      <p:sp>
        <p:nvSpPr>
          <p:cNvPr id="5" name="TextBox 4"/>
          <p:cNvSpPr txBox="1"/>
          <p:nvPr/>
        </p:nvSpPr>
        <p:spPr>
          <a:xfrm>
            <a:off x="6156176" y="692696"/>
            <a:ext cx="2987824" cy="5909310"/>
          </a:xfrm>
          <a:prstGeom prst="rect">
            <a:avLst/>
          </a:prstGeom>
          <a:noFill/>
        </p:spPr>
        <p:txBody>
          <a:bodyPr wrap="square" rtlCol="0">
            <a:spAutoFit/>
          </a:bodyPr>
          <a:lstStyle/>
          <a:p>
            <a:r>
              <a:rPr lang="en-CA" dirty="0" smtClean="0">
                <a:solidFill>
                  <a:srgbClr val="00B0F0"/>
                </a:solidFill>
              </a:rPr>
              <a:t>Don’t get me wrong, I believe ADHD does need treatment – but not with mind-altering drugs that have known side effects and unknown long-term health hazards. I believe that music can really improve a persons a brain function with ADHD, and I’m a prime example. I’ve been obsessed with music since I was about 15 or 16 years old, and I’m now 22 years old and I like to think I have been able to control my ADHD since I was about 17 or 18. It probably took me about a couple of years to understand that music affects the brain in a way that prescription drugs just doesn’t do!</a:t>
            </a:r>
            <a:endParaRPr lang="en-CA" dirty="0">
              <a:solidFill>
                <a:srgbClr val="00B0F0"/>
              </a:solidFill>
            </a:endParaRPr>
          </a:p>
        </p:txBody>
      </p:sp>
      <p:sp>
        <p:nvSpPr>
          <p:cNvPr id="6" name="TextBox 5"/>
          <p:cNvSpPr txBox="1"/>
          <p:nvPr/>
        </p:nvSpPr>
        <p:spPr>
          <a:xfrm>
            <a:off x="2771800" y="5157193"/>
            <a:ext cx="3168352" cy="2031325"/>
          </a:xfrm>
          <a:prstGeom prst="rect">
            <a:avLst/>
          </a:prstGeom>
          <a:noFill/>
        </p:spPr>
        <p:txBody>
          <a:bodyPr wrap="square" rtlCol="0">
            <a:spAutoFit/>
          </a:bodyPr>
          <a:lstStyle/>
          <a:p>
            <a:r>
              <a:rPr lang="en-CA" dirty="0" smtClean="0">
                <a:solidFill>
                  <a:schemeClr val="bg1">
                    <a:lumMod val="95000"/>
                    <a:lumOff val="5000"/>
                  </a:schemeClr>
                </a:solidFill>
              </a:rPr>
              <a:t>Did you know – many ADHD drugs can cause:</a:t>
            </a:r>
          </a:p>
          <a:p>
            <a:r>
              <a:rPr lang="en-CA" dirty="0" smtClean="0">
                <a:solidFill>
                  <a:schemeClr val="bg1">
                    <a:lumMod val="95000"/>
                    <a:lumOff val="5000"/>
                  </a:schemeClr>
                </a:solidFill>
              </a:rPr>
              <a:t>Depression</a:t>
            </a:r>
          </a:p>
          <a:p>
            <a:r>
              <a:rPr lang="en-CA" dirty="0" smtClean="0">
                <a:solidFill>
                  <a:schemeClr val="bg1">
                    <a:lumMod val="95000"/>
                    <a:lumOff val="5000"/>
                  </a:schemeClr>
                </a:solidFill>
              </a:rPr>
              <a:t>Suicidal Thoughts and Tendencies, and</a:t>
            </a:r>
          </a:p>
          <a:p>
            <a:r>
              <a:rPr lang="en-CA" dirty="0" smtClean="0">
                <a:solidFill>
                  <a:schemeClr val="bg1">
                    <a:lumMod val="95000"/>
                    <a:lumOff val="5000"/>
                  </a:schemeClr>
                </a:solidFill>
              </a:rPr>
              <a:t>Heart Attacks ?</a:t>
            </a:r>
          </a:p>
          <a:p>
            <a:endParaRPr lang="en-CA" dirty="0">
              <a:solidFill>
                <a:schemeClr val="bg1">
                  <a:lumMod val="95000"/>
                  <a:lumOff val="5000"/>
                </a:schemeClr>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hd metal.jpg"/>
          <p:cNvPicPr>
            <a:picLocks noChangeAspect="1"/>
          </p:cNvPicPr>
          <p:nvPr/>
        </p:nvPicPr>
        <p:blipFill>
          <a:blip r:embed="rId2" cstate="print"/>
          <a:stretch>
            <a:fillRect/>
          </a:stretch>
        </p:blipFill>
        <p:spPr>
          <a:xfrm>
            <a:off x="0" y="0"/>
            <a:ext cx="4211960" cy="3356992"/>
          </a:xfrm>
          <a:prstGeom prst="rect">
            <a:avLst/>
          </a:prstGeom>
        </p:spPr>
      </p:pic>
      <p:pic>
        <p:nvPicPr>
          <p:cNvPr id="3" name="Picture 2" descr="adhd.jpg"/>
          <p:cNvPicPr>
            <a:picLocks noChangeAspect="1"/>
          </p:cNvPicPr>
          <p:nvPr/>
        </p:nvPicPr>
        <p:blipFill>
          <a:blip r:embed="rId3" cstate="print"/>
          <a:stretch>
            <a:fillRect/>
          </a:stretch>
        </p:blipFill>
        <p:spPr>
          <a:xfrm>
            <a:off x="4381500" y="764704"/>
            <a:ext cx="4762500" cy="2808313"/>
          </a:xfrm>
          <a:prstGeom prst="rect">
            <a:avLst/>
          </a:prstGeom>
        </p:spPr>
      </p:pic>
      <p:pic>
        <p:nvPicPr>
          <p:cNvPr id="4" name="Picture 3" descr="ahdhbleed.jpg"/>
          <p:cNvPicPr>
            <a:picLocks noChangeAspect="1"/>
          </p:cNvPicPr>
          <p:nvPr/>
        </p:nvPicPr>
        <p:blipFill>
          <a:blip r:embed="rId4" cstate="print">
            <a:duotone>
              <a:prstClr val="black"/>
              <a:schemeClr val="bg1">
                <a:tint val="45000"/>
                <a:satMod val="400000"/>
              </a:schemeClr>
            </a:duotone>
            <a:lum contrast="40000"/>
          </a:blip>
          <a:stretch>
            <a:fillRect/>
          </a:stretch>
        </p:blipFill>
        <p:spPr>
          <a:xfrm>
            <a:off x="0" y="3356992"/>
            <a:ext cx="4283968" cy="3501008"/>
          </a:xfrm>
          <a:prstGeom prst="rect">
            <a:avLst/>
          </a:prstGeom>
        </p:spPr>
      </p:pic>
      <p:pic>
        <p:nvPicPr>
          <p:cNvPr id="5" name="Picture 4" descr="adhdburn.jpg"/>
          <p:cNvPicPr>
            <a:picLocks noChangeAspect="1"/>
          </p:cNvPicPr>
          <p:nvPr/>
        </p:nvPicPr>
        <p:blipFill>
          <a:blip r:embed="rId5" cstate="print"/>
          <a:stretch>
            <a:fillRect/>
          </a:stretch>
        </p:blipFill>
        <p:spPr>
          <a:xfrm>
            <a:off x="4283968" y="3356992"/>
            <a:ext cx="4860032" cy="3501008"/>
          </a:xfrm>
          <a:prstGeom prst="rect">
            <a:avLst/>
          </a:prstGeom>
        </p:spPr>
      </p:pic>
      <p:pic>
        <p:nvPicPr>
          <p:cNvPr id="6" name="Picture 5" descr="adhd_acdc_spoof__18662_zoom.png"/>
          <p:cNvPicPr>
            <a:picLocks noChangeAspect="1"/>
          </p:cNvPicPr>
          <p:nvPr/>
        </p:nvPicPr>
        <p:blipFill>
          <a:blip r:embed="rId6" cstate="print"/>
          <a:stretch>
            <a:fillRect/>
          </a:stretch>
        </p:blipFill>
        <p:spPr>
          <a:xfrm>
            <a:off x="4283968" y="0"/>
            <a:ext cx="4860032" cy="1224136"/>
          </a:xfrm>
          <a:prstGeom prst="rect">
            <a:avLst/>
          </a:prstGeom>
          <a:ln>
            <a:solidFill>
              <a:schemeClr val="bg1"/>
            </a:solidFill>
          </a:ln>
          <a:effectLst>
            <a:innerShdw blurRad="63500" dist="50800" dir="2700000">
              <a:prstClr val="black">
                <a:alpha val="50000"/>
              </a:prstClr>
            </a:inn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ssons-from-a-wise-man.jpg"/>
          <p:cNvPicPr>
            <a:picLocks noChangeAspect="1"/>
          </p:cNvPicPr>
          <p:nvPr/>
        </p:nvPicPr>
        <p:blipFill>
          <a:blip r:embed="rId2" cstate="print"/>
          <a:stretch>
            <a:fillRect/>
          </a:stretch>
        </p:blipFill>
        <p:spPr>
          <a:xfrm>
            <a:off x="3124200" y="1585912"/>
            <a:ext cx="2895600" cy="3686175"/>
          </a:xfrm>
          <a:prstGeom prst="roundRect">
            <a:avLst>
              <a:gd name="adj" fmla="val 16667"/>
            </a:avLst>
          </a:prstGeom>
          <a:ln>
            <a:solidFill>
              <a:schemeClr val="bg1"/>
            </a:solidFill>
          </a:ln>
          <a:effectLst>
            <a:glow rad="101600">
              <a:schemeClr val="bg1">
                <a:alpha val="6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0" y="260648"/>
            <a:ext cx="9828584" cy="646331"/>
          </a:xfrm>
          <a:prstGeom prst="rect">
            <a:avLst/>
          </a:prstGeom>
          <a:noFill/>
        </p:spPr>
        <p:txBody>
          <a:bodyPr wrap="square" rtlCol="0">
            <a:spAutoFit/>
          </a:bodyPr>
          <a:lstStyle/>
          <a:p>
            <a:r>
              <a:rPr lang="en-CA" dirty="0" smtClean="0">
                <a:solidFill>
                  <a:schemeClr val="bg1">
                    <a:lumMod val="50000"/>
                    <a:lumOff val="50000"/>
                  </a:schemeClr>
                </a:solidFill>
              </a:rPr>
              <a:t>A wise man once said to me, “If you give a man a fish, he will be able to eat for a day, if you </a:t>
            </a:r>
            <a:r>
              <a:rPr lang="en-CA" u="sng" dirty="0" smtClean="0">
                <a:solidFill>
                  <a:srgbClr val="FF0000"/>
                </a:solidFill>
              </a:rPr>
              <a:t>teach</a:t>
            </a:r>
          </a:p>
          <a:p>
            <a:r>
              <a:rPr lang="en-CA" dirty="0" smtClean="0"/>
              <a:t> </a:t>
            </a:r>
            <a:r>
              <a:rPr lang="en-CA" dirty="0" smtClean="0">
                <a:solidFill>
                  <a:schemeClr val="bg1">
                    <a:lumMod val="50000"/>
                    <a:lumOff val="50000"/>
                  </a:schemeClr>
                </a:solidFill>
              </a:rPr>
              <a:t>the man how to fish, he will eat for a lifetime!”</a:t>
            </a:r>
            <a:endParaRPr lang="en-CA" dirty="0">
              <a:solidFill>
                <a:schemeClr val="bg1">
                  <a:lumMod val="50000"/>
                  <a:lumOff val="50000"/>
                </a:schemeClr>
              </a:solidFill>
            </a:endParaRPr>
          </a:p>
        </p:txBody>
      </p:sp>
      <p:sp>
        <p:nvSpPr>
          <p:cNvPr id="4" name="TextBox 3"/>
          <p:cNvSpPr txBox="1"/>
          <p:nvPr/>
        </p:nvSpPr>
        <p:spPr>
          <a:xfrm>
            <a:off x="0" y="5301208"/>
            <a:ext cx="9144000" cy="1200329"/>
          </a:xfrm>
          <a:prstGeom prst="rect">
            <a:avLst/>
          </a:prstGeom>
          <a:noFill/>
        </p:spPr>
        <p:txBody>
          <a:bodyPr wrap="square" rtlCol="0">
            <a:spAutoFit/>
          </a:bodyPr>
          <a:lstStyle/>
          <a:p>
            <a:r>
              <a:rPr lang="en-CA" dirty="0" smtClean="0">
                <a:solidFill>
                  <a:schemeClr val="bg2">
                    <a:lumMod val="60000"/>
                    <a:lumOff val="40000"/>
                  </a:schemeClr>
                </a:solidFill>
              </a:rPr>
              <a:t>If you just treat ADHD with prescription pills, your only treating it with a “fish”, but if you teach the person with ADHD how they can control their disabilities, you are teaching them “how” to fish, giving them tools for a whole lifetime! Music can treat ADHD better than any pills, in MY opinion, and is easily 100 times healthier and has NO side effects!</a:t>
            </a:r>
            <a:endParaRPr lang="en-CA" dirty="0">
              <a:solidFill>
                <a:schemeClr val="bg2">
                  <a:lumMod val="60000"/>
                  <a:lumOff val="4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rBrainOnMusic.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395536" y="476674"/>
            <a:ext cx="6480720" cy="646331"/>
          </a:xfrm>
          <a:prstGeom prst="rect">
            <a:avLst/>
          </a:prstGeom>
          <a:noFill/>
        </p:spPr>
        <p:txBody>
          <a:bodyPr wrap="square" rtlCol="0">
            <a:spAutoFit/>
          </a:bodyPr>
          <a:lstStyle/>
          <a:p>
            <a:r>
              <a:rPr lang="en-CA" sz="3600" dirty="0" smtClean="0"/>
              <a:t>   </a:t>
            </a:r>
            <a:r>
              <a:rPr lang="en-CA" sz="3600" dirty="0" smtClean="0">
                <a:solidFill>
                  <a:srgbClr val="FF0000"/>
                </a:solidFill>
              </a:rPr>
              <a:t>This</a:t>
            </a:r>
            <a:r>
              <a:rPr lang="en-CA" sz="3600" dirty="0" smtClean="0"/>
              <a:t> </a:t>
            </a:r>
            <a:r>
              <a:rPr lang="en-CA" sz="3600" dirty="0" smtClean="0">
                <a:solidFill>
                  <a:srgbClr val="FFC000"/>
                </a:solidFill>
              </a:rPr>
              <a:t>is</a:t>
            </a:r>
            <a:r>
              <a:rPr lang="en-CA" sz="3600" dirty="0" smtClean="0"/>
              <a:t> </a:t>
            </a:r>
            <a:r>
              <a:rPr lang="en-CA" sz="3600" dirty="0" smtClean="0">
                <a:solidFill>
                  <a:srgbClr val="FFFF00"/>
                </a:solidFill>
              </a:rPr>
              <a:t>Your</a:t>
            </a:r>
            <a:r>
              <a:rPr lang="en-CA" sz="3600" dirty="0" smtClean="0"/>
              <a:t> </a:t>
            </a:r>
            <a:r>
              <a:rPr lang="en-CA" sz="3600" dirty="0" smtClean="0">
                <a:solidFill>
                  <a:srgbClr val="2CFF21"/>
                </a:solidFill>
              </a:rPr>
              <a:t>Brain</a:t>
            </a:r>
            <a:r>
              <a:rPr lang="en-CA" sz="3600" dirty="0" smtClean="0"/>
              <a:t> </a:t>
            </a:r>
            <a:r>
              <a:rPr lang="en-CA" sz="3600" dirty="0" smtClean="0">
                <a:solidFill>
                  <a:srgbClr val="00B0F0"/>
                </a:solidFill>
              </a:rPr>
              <a:t>on</a:t>
            </a:r>
            <a:r>
              <a:rPr lang="en-CA" sz="3600" dirty="0" smtClean="0"/>
              <a:t> </a:t>
            </a:r>
            <a:r>
              <a:rPr lang="en-CA" sz="3600" dirty="0" smtClean="0">
                <a:solidFill>
                  <a:srgbClr val="7030A0"/>
                </a:solidFill>
              </a:rPr>
              <a:t>Music</a:t>
            </a:r>
            <a:r>
              <a:rPr lang="en-CA" sz="3600" dirty="0" smtClean="0"/>
              <a:t> ! </a:t>
            </a:r>
            <a:endParaRPr lang="en-CA" sz="3600" dirty="0"/>
          </a:p>
        </p:txBody>
      </p:sp>
      <p:sp>
        <p:nvSpPr>
          <p:cNvPr id="4" name="TextBox 3"/>
          <p:cNvSpPr txBox="1"/>
          <p:nvPr/>
        </p:nvSpPr>
        <p:spPr>
          <a:xfrm>
            <a:off x="0" y="6211670"/>
            <a:ext cx="8388424" cy="646331"/>
          </a:xfrm>
          <a:prstGeom prst="rect">
            <a:avLst/>
          </a:prstGeom>
          <a:noFill/>
        </p:spPr>
        <p:txBody>
          <a:bodyPr wrap="square" rtlCol="0">
            <a:spAutoFit/>
          </a:bodyPr>
          <a:lstStyle/>
          <a:p>
            <a:r>
              <a:rPr lang="en-CA" dirty="0" smtClean="0"/>
              <a:t>Music has the ability to activate both the left, and the right side of the brain at both times, allowing for maximum efficiency  and maximum brain stimulation.</a:t>
            </a:r>
            <a:endParaRPr lang="en-CA" dirty="0"/>
          </a:p>
        </p:txBody>
      </p:sp>
      <p:sp>
        <p:nvSpPr>
          <p:cNvPr id="5" name="TextBox 4"/>
          <p:cNvSpPr txBox="1"/>
          <p:nvPr/>
        </p:nvSpPr>
        <p:spPr>
          <a:xfrm>
            <a:off x="8172400" y="1"/>
            <a:ext cx="971600" cy="6186309"/>
          </a:xfrm>
          <a:prstGeom prst="rect">
            <a:avLst/>
          </a:prstGeom>
          <a:noFill/>
        </p:spPr>
        <p:txBody>
          <a:bodyPr wrap="square" rtlCol="0">
            <a:spAutoFit/>
          </a:bodyPr>
          <a:lstStyle/>
          <a:p>
            <a:r>
              <a:rPr lang="en-CA" dirty="0" smtClean="0"/>
              <a:t>Music is almost twice as simulating to the brain as rest or sleep would be, while language and music together is more confusing to the brain</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3" name="Picture 2" descr="images.png"/>
          <p:cNvPicPr>
            <a:picLocks noChangeAspect="1"/>
          </p:cNvPicPr>
          <p:nvPr/>
        </p:nvPicPr>
        <p:blipFill>
          <a:blip r:embed="rId3" cstate="print"/>
          <a:stretch>
            <a:fillRect/>
          </a:stretch>
        </p:blipFill>
        <p:spPr>
          <a:xfrm>
            <a:off x="0" y="-2197"/>
            <a:ext cx="9144000" cy="6860197"/>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lps_13b.jpg"/>
          <p:cNvPicPr>
            <a:picLocks noChangeAspect="1"/>
          </p:cNvPicPr>
          <p:nvPr/>
        </p:nvPicPr>
        <p:blipFill>
          <a:blip r:embed="rId4" cstate="print"/>
          <a:stretch>
            <a:fillRect/>
          </a:stretch>
        </p:blipFill>
        <p:spPr>
          <a:xfrm>
            <a:off x="0" y="-237926"/>
            <a:ext cx="9144000" cy="7095927"/>
          </a:xfrm>
          <a:prstGeom prst="rect">
            <a:avLst/>
          </a:prstGeom>
        </p:spPr>
      </p:pic>
      <p:sp>
        <p:nvSpPr>
          <p:cNvPr id="6" name="TextBox 5"/>
          <p:cNvSpPr txBox="1"/>
          <p:nvPr/>
        </p:nvSpPr>
        <p:spPr>
          <a:xfrm>
            <a:off x="0" y="5589242"/>
            <a:ext cx="9144000" cy="1323439"/>
          </a:xfrm>
          <a:prstGeom prst="rect">
            <a:avLst/>
          </a:prstGeom>
          <a:noFill/>
        </p:spPr>
        <p:txBody>
          <a:bodyPr wrap="square" rtlCol="0">
            <a:spAutoFit/>
          </a:bodyPr>
          <a:lstStyle/>
          <a:p>
            <a:r>
              <a:rPr lang="en-CA" sz="4000" dirty="0" smtClean="0">
                <a:solidFill>
                  <a:srgbClr val="00B0F0"/>
                </a:solidFill>
              </a:rPr>
              <a:t>         Music Affects  </a:t>
            </a:r>
            <a:r>
              <a:rPr lang="en-CA" sz="4000" dirty="0" smtClean="0">
                <a:solidFill>
                  <a:srgbClr val="FFFF00"/>
                </a:solidFill>
              </a:rPr>
              <a:t>the</a:t>
            </a:r>
            <a:r>
              <a:rPr lang="en-CA" sz="4000" dirty="0" smtClean="0">
                <a:solidFill>
                  <a:srgbClr val="00B0F0"/>
                </a:solidFill>
              </a:rPr>
              <a:t>  Brain in many                    </a:t>
            </a:r>
            <a:r>
              <a:rPr lang="en-CA" sz="4000" dirty="0" smtClean="0">
                <a:solidFill>
                  <a:srgbClr val="FF0000"/>
                </a:solidFill>
              </a:rPr>
              <a:t>	       </a:t>
            </a:r>
            <a:r>
              <a:rPr lang="en-CA" sz="4000" dirty="0" smtClean="0">
                <a:solidFill>
                  <a:srgbClr val="00B050"/>
                </a:solidFill>
              </a:rPr>
              <a:t>different positive ways.</a:t>
            </a:r>
            <a:endParaRPr lang="en-CA" sz="4000" dirty="0">
              <a:solidFill>
                <a:srgbClr val="00B050"/>
              </a:solidFill>
            </a:endParaRPr>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gry.jpg"/>
          <p:cNvPicPr>
            <a:picLocks noChangeAspect="1"/>
          </p:cNvPicPr>
          <p:nvPr/>
        </p:nvPicPr>
        <p:blipFill>
          <a:blip r:embed="rId2" cstate="print"/>
          <a:stretch>
            <a:fillRect/>
          </a:stretch>
        </p:blipFill>
        <p:spPr>
          <a:xfrm>
            <a:off x="1397000" y="768351"/>
            <a:ext cx="6350000" cy="5321300"/>
          </a:xfrm>
          <a:prstGeom prst="rect">
            <a:avLst/>
          </a:prstGeom>
        </p:spPr>
      </p:pic>
      <p:sp>
        <p:nvSpPr>
          <p:cNvPr id="3" name="TextBox 2"/>
          <p:cNvSpPr txBox="1"/>
          <p:nvPr/>
        </p:nvSpPr>
        <p:spPr>
          <a:xfrm>
            <a:off x="0" y="260648"/>
            <a:ext cx="7740352" cy="923330"/>
          </a:xfrm>
          <a:prstGeom prst="rect">
            <a:avLst/>
          </a:prstGeom>
          <a:noFill/>
        </p:spPr>
        <p:txBody>
          <a:bodyPr wrap="square" rtlCol="0">
            <a:spAutoFit/>
          </a:bodyPr>
          <a:lstStyle/>
          <a:p>
            <a:r>
              <a:rPr lang="en-CA" dirty="0" smtClean="0">
                <a:ln>
                  <a:solidFill>
                    <a:srgbClr val="FFC000"/>
                  </a:solidFill>
                </a:ln>
                <a:solidFill>
                  <a:srgbClr val="FFFF00"/>
                </a:solidFill>
              </a:rPr>
              <a:t>Music can help to reduce levels of anger, stress, fatigue, headaches and depression, so when your feeling angry or stressed-out, go play some of your favourite music and see how well you will relax!</a:t>
            </a:r>
            <a:endParaRPr lang="en-CA" dirty="0">
              <a:ln>
                <a:solidFill>
                  <a:srgbClr val="FFC000"/>
                </a:solidFill>
              </a:ln>
              <a:solidFill>
                <a:srgbClr val="FFFF00"/>
              </a:solidFill>
            </a:endParaRPr>
          </a:p>
        </p:txBody>
      </p:sp>
      <p:sp>
        <p:nvSpPr>
          <p:cNvPr id="4" name="TextBox 3"/>
          <p:cNvSpPr txBox="1"/>
          <p:nvPr/>
        </p:nvSpPr>
        <p:spPr>
          <a:xfrm>
            <a:off x="395536" y="6150113"/>
            <a:ext cx="8748464" cy="707886"/>
          </a:xfrm>
          <a:prstGeom prst="rect">
            <a:avLst/>
          </a:prstGeom>
          <a:noFill/>
        </p:spPr>
        <p:txBody>
          <a:bodyPr wrap="square" rtlCol="0">
            <a:spAutoFit/>
          </a:bodyPr>
          <a:lstStyle/>
          <a:p>
            <a:r>
              <a:rPr lang="en-CA" sz="4000" dirty="0" smtClean="0"/>
              <a:t> </a:t>
            </a:r>
            <a:r>
              <a:rPr lang="en-CA" sz="4000" dirty="0" smtClean="0">
                <a:solidFill>
                  <a:srgbClr val="0070C0"/>
                </a:solidFill>
              </a:rPr>
              <a:t>Music  </a:t>
            </a:r>
            <a:r>
              <a:rPr lang="en-CA" sz="4000" dirty="0" smtClean="0">
                <a:ln>
                  <a:solidFill>
                    <a:srgbClr val="00B0F0"/>
                  </a:solidFill>
                </a:ln>
                <a:solidFill>
                  <a:srgbClr val="0070C0"/>
                </a:solidFill>
              </a:rPr>
              <a:t>Calms</a:t>
            </a:r>
            <a:r>
              <a:rPr lang="en-CA" sz="4000" dirty="0" smtClean="0">
                <a:solidFill>
                  <a:srgbClr val="0070C0"/>
                </a:solidFill>
              </a:rPr>
              <a:t>  the  Soul   ! </a:t>
            </a:r>
            <a:endParaRPr lang="en-CA" sz="4000" dirty="0">
              <a:solidFill>
                <a:srgbClr val="0070C0"/>
              </a:solidFill>
            </a:endParaRPr>
          </a:p>
        </p:txBody>
      </p:sp>
      <p:sp>
        <p:nvSpPr>
          <p:cNvPr id="5" name="TextBox 4"/>
          <p:cNvSpPr txBox="1"/>
          <p:nvPr/>
        </p:nvSpPr>
        <p:spPr>
          <a:xfrm>
            <a:off x="179512" y="1124746"/>
            <a:ext cx="2880320" cy="5632311"/>
          </a:xfrm>
          <a:prstGeom prst="rect">
            <a:avLst/>
          </a:prstGeom>
        </p:spPr>
        <p:style>
          <a:lnRef idx="0">
            <a:scrgbClr r="0" g="0" b="0"/>
          </a:lnRef>
          <a:fillRef idx="1001">
            <a:schemeClr val="dk1"/>
          </a:fillRef>
          <a:effectRef idx="0">
            <a:scrgbClr r="0" g="0" b="0"/>
          </a:effectRef>
          <a:fontRef idx="major"/>
        </p:style>
        <p:txBody>
          <a:bodyPr wrap="square" rtlCol="0">
            <a:spAutoFit/>
          </a:bodyPr>
          <a:lstStyle/>
          <a:p>
            <a:r>
              <a:rPr lang="en-CA" dirty="0" smtClean="0"/>
              <a:t>There are several theories about how music positively affects perceived pain:</a:t>
            </a:r>
          </a:p>
          <a:p>
            <a:endParaRPr lang="en-CA" dirty="0" smtClean="0"/>
          </a:p>
          <a:p>
            <a:r>
              <a:rPr lang="en-CA" dirty="0" smtClean="0"/>
              <a:t>    * 1. Music serves as a distracter</a:t>
            </a:r>
          </a:p>
          <a:p>
            <a:r>
              <a:rPr lang="en-CA" dirty="0" smtClean="0"/>
              <a:t>    * 2. Music may give the patient a sense of control</a:t>
            </a:r>
          </a:p>
          <a:p>
            <a:r>
              <a:rPr lang="en-CA" dirty="0" smtClean="0"/>
              <a:t>    * 3. Music causes the body to release endorphins to counteract pain</a:t>
            </a:r>
          </a:p>
          <a:p>
            <a:r>
              <a:rPr lang="en-CA" dirty="0" smtClean="0"/>
              <a:t>    * 4. Slow music relaxes person by slowing their breathing and heartbeat</a:t>
            </a:r>
            <a:endParaRPr lang="en-CA"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ture_222.jpg"/>
          <p:cNvPicPr>
            <a:picLocks noChangeAspect="1"/>
          </p:cNvPicPr>
          <p:nvPr/>
        </p:nvPicPr>
        <p:blipFill>
          <a:blip r:embed="rId2" cstate="print"/>
          <a:stretch>
            <a:fillRect/>
          </a:stretch>
        </p:blipFill>
        <p:spPr>
          <a:xfrm>
            <a:off x="0" y="692696"/>
            <a:ext cx="9144000" cy="5472608"/>
          </a:xfrm>
          <a:prstGeom prst="rect">
            <a:avLst/>
          </a:prstGeom>
        </p:spPr>
      </p:pic>
      <p:sp>
        <p:nvSpPr>
          <p:cNvPr id="3" name="TextBox 2"/>
          <p:cNvSpPr txBox="1"/>
          <p:nvPr/>
        </p:nvSpPr>
        <p:spPr>
          <a:xfrm>
            <a:off x="0" y="260648"/>
            <a:ext cx="9144000" cy="523220"/>
          </a:xfrm>
          <a:prstGeom prst="rect">
            <a:avLst/>
          </a:prstGeom>
          <a:noFill/>
        </p:spPr>
        <p:txBody>
          <a:bodyPr wrap="square" rtlCol="0">
            <a:spAutoFit/>
          </a:bodyPr>
          <a:lstStyle/>
          <a:p>
            <a:r>
              <a:rPr lang="en-CA" sz="2800" dirty="0" smtClean="0">
                <a:ln>
                  <a:solidFill>
                    <a:srgbClr val="92D050"/>
                  </a:solidFill>
                </a:ln>
                <a:solidFill>
                  <a:srgbClr val="2CFF21"/>
                </a:solidFill>
              </a:rPr>
              <a:t>              Does  Music  really  effect  Plant  growth    ?</a:t>
            </a:r>
            <a:endParaRPr lang="en-CA" sz="2800" dirty="0">
              <a:ln>
                <a:solidFill>
                  <a:srgbClr val="92D050"/>
                </a:solidFill>
              </a:ln>
              <a:solidFill>
                <a:srgbClr val="2CFF21"/>
              </a:solidFill>
            </a:endParaRPr>
          </a:p>
        </p:txBody>
      </p:sp>
      <p:sp>
        <p:nvSpPr>
          <p:cNvPr id="4" name="TextBox 3"/>
          <p:cNvSpPr txBox="1"/>
          <p:nvPr/>
        </p:nvSpPr>
        <p:spPr>
          <a:xfrm>
            <a:off x="0" y="6165306"/>
            <a:ext cx="9144000" cy="646331"/>
          </a:xfrm>
          <a:prstGeom prst="rect">
            <a:avLst/>
          </a:prstGeom>
          <a:noFill/>
        </p:spPr>
        <p:txBody>
          <a:bodyPr wrap="square" rtlCol="0">
            <a:spAutoFit/>
          </a:bodyPr>
          <a:lstStyle/>
          <a:p>
            <a:r>
              <a:rPr lang="en-CA" dirty="0" smtClean="0">
                <a:ln w="18415" cmpd="sng">
                  <a:solidFill>
                    <a:srgbClr val="92D050"/>
                  </a:solidFill>
                  <a:prstDash val="solid"/>
                </a:ln>
                <a:solidFill>
                  <a:srgbClr val="2CFF21"/>
                </a:solidFill>
                <a:effectLst>
                  <a:outerShdw blurRad="63500" dir="3600000" algn="tl" rotWithShape="0">
                    <a:srgbClr val="000000">
                      <a:alpha val="70000"/>
                    </a:srgbClr>
                  </a:outerShdw>
                </a:effectLst>
              </a:rPr>
              <a:t>Well, yes, it could be said that music does affect plant growth. It is just like what music therapy is for human beings.</a:t>
            </a:r>
            <a:endParaRPr lang="en-CA" dirty="0">
              <a:ln w="18415" cmpd="sng">
                <a:solidFill>
                  <a:srgbClr val="92D050"/>
                </a:solidFill>
                <a:prstDash val="solid"/>
              </a:ln>
              <a:solidFill>
                <a:srgbClr val="2CFF21"/>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inforest.jpg"/>
          <p:cNvPicPr>
            <a:picLocks noChangeAspect="1"/>
          </p:cNvPicPr>
          <p:nvPr/>
        </p:nvPicPr>
        <p:blipFill>
          <a:blip r:embed="rId2" cstate="print"/>
          <a:stretch>
            <a:fillRect/>
          </a:stretch>
        </p:blipFill>
        <p:spPr>
          <a:xfrm>
            <a:off x="95250" y="447676"/>
            <a:ext cx="8953500" cy="5789637"/>
          </a:xfrm>
          <a:prstGeom prst="rect">
            <a:avLst/>
          </a:prstGeom>
        </p:spPr>
      </p:pic>
      <p:sp>
        <p:nvSpPr>
          <p:cNvPr id="3" name="TextBox 2"/>
          <p:cNvSpPr txBox="1"/>
          <p:nvPr/>
        </p:nvSpPr>
        <p:spPr>
          <a:xfrm>
            <a:off x="0" y="1"/>
            <a:ext cx="8172400" cy="584775"/>
          </a:xfrm>
          <a:prstGeom prst="rect">
            <a:avLst/>
          </a:prstGeom>
          <a:noFill/>
        </p:spPr>
        <p:txBody>
          <a:bodyPr wrap="square" rtlCol="0">
            <a:spAutoFit/>
          </a:bodyPr>
          <a:lstStyle/>
          <a:p>
            <a:r>
              <a:rPr lang="en-CA" sz="3200" b="1" dirty="0" smtClean="0">
                <a:solidFill>
                  <a:srgbClr val="00B050"/>
                </a:solidFill>
              </a:rPr>
              <a:t>               Impact of Music on Plants !</a:t>
            </a:r>
            <a:endParaRPr lang="en-CA" sz="3200" dirty="0">
              <a:solidFill>
                <a:srgbClr val="00B050"/>
              </a:solidFill>
            </a:endParaRPr>
          </a:p>
        </p:txBody>
      </p:sp>
      <p:sp>
        <p:nvSpPr>
          <p:cNvPr id="4" name="TextBox 3"/>
          <p:cNvSpPr txBox="1"/>
          <p:nvPr/>
        </p:nvSpPr>
        <p:spPr>
          <a:xfrm>
            <a:off x="0" y="404664"/>
            <a:ext cx="9144000" cy="1754326"/>
          </a:xfrm>
          <a:prstGeom prst="rect">
            <a:avLst/>
          </a:prstGeom>
          <a:noFill/>
        </p:spPr>
        <p:txBody>
          <a:bodyPr wrap="square" rtlCol="0">
            <a:spAutoFit/>
          </a:bodyPr>
          <a:lstStyle/>
          <a:p>
            <a:r>
              <a:rPr lang="en-CA" b="1" dirty="0" smtClean="0">
                <a:solidFill>
                  <a:srgbClr val="002060"/>
                </a:solidFill>
              </a:rPr>
              <a:t>Various experiments are a major evidence of the fact that music, does in fact affect plant growth. Dorothy Retallack published a small book on this, in 1973, which was based on her experiments of the music effects on plants, in a Colorado College, in Denver. She found out that, out of the plants in three different chambers, with different conditions, those exposed to soothing music grew better than the others. In one case, the plants had bent towards the music playing device! These plants were lush green with healthy stems.</a:t>
            </a:r>
            <a:endParaRPr lang="en-CA" b="1"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ir-of-green-3d-vine-plants-bearing-human-brains.jpg"/>
          <p:cNvPicPr>
            <a:picLocks noChangeAspect="1"/>
          </p:cNvPicPr>
          <p:nvPr/>
        </p:nvPicPr>
        <p:blipFill>
          <a:blip r:embed="rId2" cstate="print"/>
          <a:stretch>
            <a:fillRect/>
          </a:stretch>
        </p:blipFill>
        <p:spPr>
          <a:xfrm>
            <a:off x="0" y="1394460"/>
            <a:ext cx="9144000" cy="4069080"/>
          </a:xfrm>
          <a:prstGeom prst="rect">
            <a:avLst/>
          </a:prstGeom>
        </p:spPr>
      </p:pic>
      <p:sp>
        <p:nvSpPr>
          <p:cNvPr id="3" name="TextBox 2"/>
          <p:cNvSpPr txBox="1"/>
          <p:nvPr/>
        </p:nvSpPr>
        <p:spPr>
          <a:xfrm>
            <a:off x="0" y="404666"/>
            <a:ext cx="6876256" cy="646331"/>
          </a:xfrm>
          <a:prstGeom prst="rect">
            <a:avLst/>
          </a:prstGeom>
          <a:noFill/>
        </p:spPr>
        <p:txBody>
          <a:bodyPr wrap="square" rtlCol="0">
            <a:spAutoFit/>
          </a:bodyPr>
          <a:lstStyle/>
          <a:p>
            <a:r>
              <a:rPr lang="en-CA" dirty="0" smtClean="0">
                <a:solidFill>
                  <a:srgbClr val="92D050"/>
                </a:solidFill>
              </a:rPr>
              <a:t>Music has the power to increase  and stabilize the growth of the human brain, as well as the growth of any plants.</a:t>
            </a:r>
            <a:endParaRPr lang="en-CA" dirty="0">
              <a:solidFill>
                <a:srgbClr val="92D050"/>
              </a:solidFill>
            </a:endParaRPr>
          </a:p>
        </p:txBody>
      </p:sp>
      <p:sp>
        <p:nvSpPr>
          <p:cNvPr id="4" name="TextBox 3"/>
          <p:cNvSpPr txBox="1"/>
          <p:nvPr/>
        </p:nvSpPr>
        <p:spPr>
          <a:xfrm>
            <a:off x="0" y="5373217"/>
            <a:ext cx="9144000" cy="1200329"/>
          </a:xfrm>
          <a:prstGeom prst="rect">
            <a:avLst/>
          </a:prstGeom>
          <a:noFill/>
        </p:spPr>
        <p:txBody>
          <a:bodyPr wrap="square" rtlCol="0">
            <a:spAutoFit/>
          </a:bodyPr>
          <a:lstStyle/>
          <a:p>
            <a:r>
              <a:rPr lang="en-CA" dirty="0" smtClean="0">
                <a:ln>
                  <a:solidFill>
                    <a:srgbClr val="00B050"/>
                  </a:solidFill>
                </a:ln>
              </a:rPr>
              <a:t>Plants are kind of like a brain by themselves, they strive from the left side of the plant to the right side, trying to follow the pattern of the sun or light they are being given to grow, and  a brain usually only activates the left OR the right side at one time, unless exposed to music, in which case both sides are forced to grow and mature at the same time.</a:t>
            </a:r>
            <a:endParaRPr lang="en-CA" dirty="0">
              <a:ln>
                <a:solidFill>
                  <a:srgbClr val="00B050"/>
                </a:solidFill>
              </a:l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xed-Kitteh-Relaxes.jpg"/>
          <p:cNvPicPr>
            <a:picLocks noChangeAspect="1"/>
          </p:cNvPicPr>
          <p:nvPr/>
        </p:nvPicPr>
        <p:blipFill>
          <a:blip r:embed="rId2" cstate="print"/>
          <a:stretch>
            <a:fillRect/>
          </a:stretch>
        </p:blipFill>
        <p:spPr>
          <a:xfrm>
            <a:off x="0" y="836712"/>
            <a:ext cx="9144000" cy="4968552"/>
          </a:xfrm>
          <a:prstGeom prst="rect">
            <a:avLst/>
          </a:prstGeom>
        </p:spPr>
      </p:pic>
      <p:sp>
        <p:nvSpPr>
          <p:cNvPr id="3" name="TextBox 2"/>
          <p:cNvSpPr txBox="1"/>
          <p:nvPr/>
        </p:nvSpPr>
        <p:spPr>
          <a:xfrm>
            <a:off x="0" y="260648"/>
            <a:ext cx="8892480" cy="523220"/>
          </a:xfrm>
          <a:prstGeom prst="rect">
            <a:avLst/>
          </a:prstGeom>
          <a:noFill/>
        </p:spPr>
        <p:txBody>
          <a:bodyPr wrap="square" rtlCol="0">
            <a:spAutoFit/>
          </a:bodyPr>
          <a:lstStyle/>
          <a:p>
            <a:r>
              <a:rPr lang="en-CA" sz="2800" dirty="0" smtClean="0">
                <a:solidFill>
                  <a:srgbClr val="FFC000"/>
                </a:solidFill>
              </a:rPr>
              <a:t>        What is the Actual Effect that Music has on Pets?</a:t>
            </a:r>
            <a:endParaRPr lang="en-CA" sz="2800" dirty="0">
              <a:solidFill>
                <a:srgbClr val="FFC000"/>
              </a:solidFill>
            </a:endParaRPr>
          </a:p>
        </p:txBody>
      </p:sp>
      <p:sp>
        <p:nvSpPr>
          <p:cNvPr id="4" name="TextBox 3"/>
          <p:cNvSpPr txBox="1"/>
          <p:nvPr/>
        </p:nvSpPr>
        <p:spPr>
          <a:xfrm>
            <a:off x="0" y="5733256"/>
            <a:ext cx="9144000" cy="1077218"/>
          </a:xfrm>
          <a:prstGeom prst="rect">
            <a:avLst/>
          </a:prstGeom>
          <a:noFill/>
        </p:spPr>
        <p:txBody>
          <a:bodyPr wrap="square" rtlCol="0">
            <a:spAutoFit/>
          </a:bodyPr>
          <a:lstStyle/>
          <a:p>
            <a:r>
              <a:rPr lang="en-CA" sz="1600" dirty="0" smtClean="0">
                <a:solidFill>
                  <a:srgbClr val="FFFF00"/>
                </a:solidFill>
              </a:rPr>
              <a:t>In many cases, where the animal is left alone it can be beneficial to leave the radio or television on. For those animals that have a bit of anxiety, talk radio programs are a useful tool and augment some of the behavioural strategies we use. Music has a calming effect on people and scientists have notice the same influence with animals.</a:t>
            </a:r>
            <a:endParaRPr lang="en-CA" sz="16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t.jpg"/>
          <p:cNvPicPr>
            <a:picLocks noChangeAspect="1"/>
          </p:cNvPicPr>
          <p:nvPr/>
        </p:nvPicPr>
        <p:blipFill>
          <a:blip r:embed="rId2" cstate="print"/>
          <a:stretch>
            <a:fillRect/>
          </a:stretch>
        </p:blipFill>
        <p:spPr>
          <a:xfrm>
            <a:off x="1397000" y="1047751"/>
            <a:ext cx="6350000" cy="4762500"/>
          </a:xfrm>
          <a:prstGeom prst="rect">
            <a:avLst/>
          </a:prstGeom>
        </p:spPr>
      </p:pic>
      <p:sp>
        <p:nvSpPr>
          <p:cNvPr id="3" name="TextBox 2"/>
          <p:cNvSpPr txBox="1"/>
          <p:nvPr/>
        </p:nvSpPr>
        <p:spPr>
          <a:xfrm>
            <a:off x="0" y="6021289"/>
            <a:ext cx="9144000" cy="646331"/>
          </a:xfrm>
          <a:prstGeom prst="rect">
            <a:avLst/>
          </a:prstGeom>
          <a:noFill/>
        </p:spPr>
        <p:txBody>
          <a:bodyPr wrap="square" rtlCol="0">
            <a:spAutoFit/>
          </a:bodyPr>
          <a:lstStyle/>
          <a:p>
            <a:r>
              <a:rPr lang="en-CA" b="1" dirty="0" smtClean="0"/>
              <a:t>Veterinarians and Animal Behaviourist's   have supported the use of relaxing music to minimize the destructive behaviours  related to separation anxiety and hyperactivity.</a:t>
            </a: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in.jpg"/>
          <p:cNvPicPr>
            <a:picLocks noChangeAspect="1"/>
          </p:cNvPicPr>
          <p:nvPr/>
        </p:nvPicPr>
        <p:blipFill>
          <a:blip r:embed="rId3" cstate="print"/>
          <a:stretch>
            <a:fillRect/>
          </a:stretch>
        </p:blipFill>
        <p:spPr>
          <a:xfrm>
            <a:off x="1" y="764704"/>
            <a:ext cx="9144000" cy="5400600"/>
          </a:xfrm>
          <a:prstGeom prst="rect">
            <a:avLst/>
          </a:prstGeom>
        </p:spPr>
      </p:pic>
      <p:sp>
        <p:nvSpPr>
          <p:cNvPr id="3" name="TextBox 2"/>
          <p:cNvSpPr txBox="1"/>
          <p:nvPr/>
        </p:nvSpPr>
        <p:spPr>
          <a:xfrm>
            <a:off x="0" y="2"/>
            <a:ext cx="9144000" cy="1015663"/>
          </a:xfrm>
          <a:prstGeom prst="rect">
            <a:avLst/>
          </a:prstGeom>
          <a:noFill/>
        </p:spPr>
        <p:txBody>
          <a:bodyPr wrap="square" rtlCol="0">
            <a:spAutoFit/>
          </a:bodyPr>
          <a:lstStyle/>
          <a:p>
            <a:r>
              <a:rPr lang="en-CA" sz="2000" dirty="0" smtClean="0"/>
              <a:t>I’ve learned a lot about how music affects the brain, plants, animals, and I am very surprised about  the amount of information I’ve learned.</a:t>
            </a:r>
          </a:p>
          <a:p>
            <a:endParaRPr lang="en-CA" sz="2000" dirty="0"/>
          </a:p>
        </p:txBody>
      </p:sp>
      <p:sp>
        <p:nvSpPr>
          <p:cNvPr id="4" name="TextBox 3"/>
          <p:cNvSpPr txBox="1"/>
          <p:nvPr/>
        </p:nvSpPr>
        <p:spPr>
          <a:xfrm>
            <a:off x="0" y="6165306"/>
            <a:ext cx="9144000" cy="646331"/>
          </a:xfrm>
          <a:prstGeom prst="rect">
            <a:avLst/>
          </a:prstGeom>
          <a:noFill/>
        </p:spPr>
        <p:txBody>
          <a:bodyPr wrap="square" rtlCol="0">
            <a:spAutoFit/>
          </a:bodyPr>
          <a:lstStyle/>
          <a:p>
            <a:r>
              <a:rPr lang="en-CA" dirty="0" smtClean="0"/>
              <a:t>The similarities between the Human Brain, Plants and Animal’s brains, are very interesting in the way they all perform exponentially better in many different ways.</a:t>
            </a:r>
            <a:endParaRPr lang="en-CA" dirty="0"/>
          </a:p>
        </p:txBody>
      </p:sp>
    </p:spTree>
  </p:cSld>
  <p:clrMapOvr>
    <a:masterClrMapping/>
  </p:clrMapOvr>
  <p:transition advTm="2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0030251-Human_intelligence,_conceptual_artwork-SPL.jpg"/>
          <p:cNvPicPr>
            <a:picLocks noChangeAspect="1"/>
          </p:cNvPicPr>
          <p:nvPr/>
        </p:nvPicPr>
        <p:blipFill>
          <a:blip r:embed="rId2" cstate="print">
            <a:lum contrast="10000"/>
          </a:blip>
          <a:stretch>
            <a:fillRect/>
          </a:stretch>
        </p:blipFill>
        <p:spPr>
          <a:xfrm>
            <a:off x="2051050" y="0"/>
            <a:ext cx="5041900" cy="6858000"/>
          </a:xfrm>
          <a:prstGeom prst="ellipse">
            <a:avLst/>
          </a:prstGeom>
          <a:ln w="190500" cap="rnd">
            <a:solidFill>
              <a:srgbClr val="00B0F0"/>
            </a:solidFill>
            <a:prstDash val="solid"/>
          </a:ln>
          <a:effectLst>
            <a:glow rad="228600">
              <a:schemeClr val="accent3">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0" y="0"/>
            <a:ext cx="2195736" cy="7017306"/>
          </a:xfrm>
          <a:prstGeom prst="rect">
            <a:avLst/>
          </a:prstGeom>
          <a:noFill/>
        </p:spPr>
        <p:txBody>
          <a:bodyPr wrap="square" rtlCol="0">
            <a:spAutoFit/>
          </a:bodyPr>
          <a:lstStyle/>
          <a:p>
            <a:r>
              <a:rPr lang="en-CA" dirty="0" smtClean="0">
                <a:solidFill>
                  <a:srgbClr val="00B0F0"/>
                </a:solidFill>
              </a:rPr>
              <a:t>Listening to relaxing, calming music, can give a person an understanding of who they are and how they fit into the world. When something gives your brain the benefit of activating both sides at once, it’s almost like finding a new brain or new person within  your previous self.</a:t>
            </a:r>
          </a:p>
          <a:p>
            <a:r>
              <a:rPr lang="en-CA" dirty="0" smtClean="0">
                <a:solidFill>
                  <a:srgbClr val="00B0F0"/>
                </a:solidFill>
              </a:rPr>
              <a:t>Music has the ability to give people, plants, and animals a very positive beneficial effect that in the long run will really make improvements in the growth and the development cycles.</a:t>
            </a:r>
            <a:endParaRPr lang="en-CA" dirty="0">
              <a:solidFill>
                <a:srgbClr val="00B0F0"/>
              </a:solidFill>
            </a:endParaRPr>
          </a:p>
        </p:txBody>
      </p:sp>
      <p:sp>
        <p:nvSpPr>
          <p:cNvPr id="4" name="TextBox 3"/>
          <p:cNvSpPr txBox="1"/>
          <p:nvPr/>
        </p:nvSpPr>
        <p:spPr>
          <a:xfrm>
            <a:off x="6948264" y="2"/>
            <a:ext cx="2195736" cy="5632311"/>
          </a:xfrm>
          <a:prstGeom prst="rect">
            <a:avLst/>
          </a:prstGeom>
          <a:noFill/>
        </p:spPr>
        <p:txBody>
          <a:bodyPr wrap="square" rtlCol="0">
            <a:spAutoFit/>
          </a:bodyPr>
          <a:lstStyle/>
          <a:p>
            <a:r>
              <a:rPr lang="en-CA" dirty="0" smtClean="0">
                <a:solidFill>
                  <a:srgbClr val="0070C0"/>
                </a:solidFill>
              </a:rPr>
              <a:t>Think of it like an exercise, if you use your brain a lot you can learn to control it  more than it controls you, but if you try the so called “Music Therapy” , while exercising, </a:t>
            </a:r>
          </a:p>
          <a:p>
            <a:r>
              <a:rPr lang="en-CA" dirty="0" smtClean="0">
                <a:solidFill>
                  <a:srgbClr val="0070C0"/>
                </a:solidFill>
              </a:rPr>
              <a:t>It is proven to increase athletic performance by up to twenty percent, so brain training is just as important as physical training, and music Always benefits the outcome of ones abilities.</a:t>
            </a:r>
            <a:endParaRPr lang="en-CA" dirty="0">
              <a:solidFill>
                <a:srgbClr val="0070C0"/>
              </a:solidFill>
            </a:endParaRPr>
          </a:p>
        </p:txBody>
      </p:sp>
      <p:sp>
        <p:nvSpPr>
          <p:cNvPr id="5" name="TextBox 4"/>
          <p:cNvSpPr txBox="1"/>
          <p:nvPr/>
        </p:nvSpPr>
        <p:spPr>
          <a:xfrm>
            <a:off x="6588224" y="5373216"/>
            <a:ext cx="2555776" cy="1477328"/>
          </a:xfrm>
          <a:prstGeom prst="rect">
            <a:avLst/>
          </a:prstGeom>
          <a:noFill/>
        </p:spPr>
        <p:txBody>
          <a:bodyPr wrap="square" rtlCol="0">
            <a:spAutoFit/>
          </a:bodyPr>
          <a:lstStyle/>
          <a:p>
            <a:r>
              <a:rPr lang="en-CA" dirty="0" smtClean="0">
                <a:solidFill>
                  <a:srgbClr val="002060"/>
                </a:solidFill>
              </a:rPr>
              <a:t>So the next time you feel like you are under performing, physically or mentally, try listening to your favourite music!</a:t>
            </a:r>
            <a:endParaRPr lang="en-CA" dirty="0">
              <a:solidFill>
                <a:srgbClr val="00206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sic-Is-Awesome-FB-Facebook-Profile-Timeline-Cover.jpg"/>
          <p:cNvPicPr>
            <a:picLocks noChangeAspect="1"/>
          </p:cNvPicPr>
          <p:nvPr/>
        </p:nvPicPr>
        <p:blipFill>
          <a:blip r:embed="rId2" cstate="print"/>
          <a:stretch>
            <a:fillRect/>
          </a:stretch>
        </p:blipFill>
        <p:spPr>
          <a:xfrm>
            <a:off x="0" y="2924944"/>
            <a:ext cx="9144000" cy="3933056"/>
          </a:xfrm>
          <a:prstGeom prst="rect">
            <a:avLst/>
          </a:prstGeom>
        </p:spPr>
      </p:pic>
      <p:sp>
        <p:nvSpPr>
          <p:cNvPr id="3" name="TextBox 2"/>
          <p:cNvSpPr txBox="1"/>
          <p:nvPr/>
        </p:nvSpPr>
        <p:spPr>
          <a:xfrm>
            <a:off x="251520" y="260648"/>
            <a:ext cx="8560357" cy="400110"/>
          </a:xfrm>
          <a:prstGeom prst="rect">
            <a:avLst/>
          </a:prstGeom>
          <a:noFill/>
        </p:spPr>
        <p:txBody>
          <a:bodyPr wrap="none" rtlCol="0">
            <a:spAutoFit/>
          </a:bodyPr>
          <a:lstStyle/>
          <a:p>
            <a:r>
              <a:rPr lang="en-CA" sz="2000" dirty="0" smtClean="0">
                <a:ln w="3175">
                  <a:solidFill>
                    <a:srgbClr val="FF0000"/>
                  </a:solidFill>
                </a:ln>
                <a:solidFill>
                  <a:srgbClr val="FF0000"/>
                </a:solidFill>
              </a:rPr>
              <a:t>Information researched on this power point is cited to these following websites:</a:t>
            </a:r>
            <a:endParaRPr lang="en-CA" sz="2000" dirty="0">
              <a:ln w="3175">
                <a:solidFill>
                  <a:srgbClr val="FF0000"/>
                </a:solidFill>
              </a:ln>
              <a:solidFill>
                <a:srgbClr val="FF0000"/>
              </a:solidFill>
            </a:endParaRPr>
          </a:p>
        </p:txBody>
      </p:sp>
      <p:sp>
        <p:nvSpPr>
          <p:cNvPr id="4" name="TextBox 3"/>
          <p:cNvSpPr txBox="1"/>
          <p:nvPr/>
        </p:nvSpPr>
        <p:spPr>
          <a:xfrm>
            <a:off x="1" y="548680"/>
            <a:ext cx="9144000" cy="2677656"/>
          </a:xfrm>
          <a:prstGeom prst="rect">
            <a:avLst/>
          </a:prstGeom>
          <a:noFill/>
        </p:spPr>
        <p:txBody>
          <a:bodyPr wrap="square" rtlCol="0">
            <a:spAutoFit/>
          </a:bodyPr>
          <a:lstStyle/>
          <a:p>
            <a:r>
              <a:rPr lang="en-CA" sz="1400" dirty="0" smtClean="0">
                <a:hlinkClick r:id="rId3"/>
              </a:rPr>
              <a:t>www.emedexpert.com/tips/music.shtml</a:t>
            </a:r>
            <a:endParaRPr lang="en-CA" sz="1400" dirty="0" smtClean="0"/>
          </a:p>
          <a:p>
            <a:r>
              <a:rPr lang="en-CA" sz="1400" dirty="0" smtClean="0">
                <a:hlinkClick r:id="rId4"/>
              </a:rPr>
              <a:t>www.cracked.com/article_18405_7-insane-ways-music-affects-body-according-to-science.html</a:t>
            </a:r>
            <a:endParaRPr lang="en-CA" sz="1400" dirty="0" smtClean="0"/>
          </a:p>
          <a:p>
            <a:r>
              <a:rPr lang="en-CA" sz="1400" dirty="0" smtClean="0">
                <a:hlinkClick r:id="rId5"/>
              </a:rPr>
              <a:t>http://lifehacker.com/5865032/how-music-affects-the-brain-and-how-you-can-use-it-to-your-advantage</a:t>
            </a:r>
            <a:endParaRPr lang="en-CA" sz="1400" dirty="0" smtClean="0"/>
          </a:p>
          <a:p>
            <a:r>
              <a:rPr lang="en-CA" sz="1400" dirty="0" smtClean="0">
                <a:hlinkClick r:id="rId6"/>
              </a:rPr>
              <a:t>www.reversespins.com/effectsofmusic.html</a:t>
            </a:r>
            <a:endParaRPr lang="en-CA" sz="1400" dirty="0" smtClean="0"/>
          </a:p>
          <a:p>
            <a:r>
              <a:rPr lang="en-CA" sz="1400" dirty="0" smtClean="0">
                <a:hlinkClick r:id="rId7"/>
              </a:rPr>
              <a:t>www.cerebromente.org.br/n15/mente/musica.html</a:t>
            </a:r>
            <a:endParaRPr lang="en-CA" sz="1400" dirty="0" smtClean="0"/>
          </a:p>
          <a:p>
            <a:r>
              <a:rPr lang="en-CA" sz="1400" dirty="0" smtClean="0">
                <a:hlinkClick r:id="rId8"/>
              </a:rPr>
              <a:t>www.pickthebrain.com/blog/focus-better-by-listening-to-music/</a:t>
            </a:r>
            <a:endParaRPr lang="en-CA" sz="1400" dirty="0" smtClean="0"/>
          </a:p>
          <a:p>
            <a:r>
              <a:rPr lang="en-CA" sz="1400" dirty="0" smtClean="0">
                <a:hlinkClick r:id="rId9"/>
              </a:rPr>
              <a:t>www.livescience.com/7950-music-improves-brain-function.html</a:t>
            </a:r>
            <a:endParaRPr lang="en-CA" sz="1400" dirty="0" smtClean="0"/>
          </a:p>
          <a:p>
            <a:r>
              <a:rPr lang="en-CA" sz="1400" dirty="0" smtClean="0">
                <a:hlinkClick r:id="rId10"/>
              </a:rPr>
              <a:t>http://musictherapyadhd.wordpress.com/</a:t>
            </a:r>
            <a:endParaRPr lang="en-CA" sz="1400" dirty="0" smtClean="0"/>
          </a:p>
          <a:p>
            <a:r>
              <a:rPr lang="en-CA" sz="1400" dirty="0" smtClean="0">
                <a:hlinkClick r:id="rId11"/>
              </a:rPr>
              <a:t>www.addchoices.com/music.htm</a:t>
            </a:r>
            <a:endParaRPr lang="en-CA" sz="1400" dirty="0" smtClean="0"/>
          </a:p>
          <a:p>
            <a:r>
              <a:rPr lang="en-CA" sz="1400" dirty="0" smtClean="0">
                <a:hlinkClick r:id="rId12"/>
              </a:rPr>
              <a:t>http://people.uwec.edu/rasarla/research/add/internet.htm</a:t>
            </a:r>
            <a:endParaRPr lang="en-CA" sz="1400" dirty="0" smtClean="0"/>
          </a:p>
          <a:p>
            <a:endParaRPr lang="en-CA" sz="1400" dirty="0" smtClean="0"/>
          </a:p>
          <a:p>
            <a:endParaRPr lang="en-CA" sz="1400" dirty="0"/>
          </a:p>
        </p:txBody>
      </p:sp>
      <p:sp>
        <p:nvSpPr>
          <p:cNvPr id="5" name="TextBox 4"/>
          <p:cNvSpPr txBox="1"/>
          <p:nvPr/>
        </p:nvSpPr>
        <p:spPr>
          <a:xfrm>
            <a:off x="0" y="2852936"/>
            <a:ext cx="9396536" cy="253916"/>
          </a:xfrm>
          <a:prstGeom prst="rect">
            <a:avLst/>
          </a:prstGeom>
          <a:noFill/>
        </p:spPr>
        <p:txBody>
          <a:bodyPr wrap="square" rtlCol="0">
            <a:spAutoFit/>
          </a:bodyPr>
          <a:lstStyle/>
          <a:p>
            <a:r>
              <a:rPr lang="en-CA" sz="1050" dirty="0" smtClean="0">
                <a:solidFill>
                  <a:srgbClr val="FF0000"/>
                </a:solidFill>
              </a:rPr>
              <a:t>All Images provided by www.google.ca</a:t>
            </a:r>
            <a:endParaRPr lang="en-CA" sz="105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ut-of-this-world-entertainment-black-and-white-converted5.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827584" y="6309320"/>
            <a:ext cx="7056784" cy="400110"/>
          </a:xfrm>
          <a:prstGeom prst="rect">
            <a:avLst/>
          </a:prstGeom>
          <a:noFill/>
        </p:spPr>
        <p:txBody>
          <a:bodyPr wrap="square" rtlCol="0">
            <a:spAutoFit/>
          </a:bodyPr>
          <a:lstStyle/>
          <a:p>
            <a:endParaRPr lang="en-CA" sz="2000" dirty="0">
              <a:solidFill>
                <a:srgbClr val="FFC000"/>
              </a:solidFill>
            </a:endParaRPr>
          </a:p>
        </p:txBody>
      </p:sp>
      <p:pic>
        <p:nvPicPr>
          <p:cNvPr id="4" name="Picture 3" descr="out-of-this-world-entertainment-black-and-white-converted5.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1403648" y="6309320"/>
            <a:ext cx="6696744" cy="369332"/>
          </a:xfrm>
          <a:prstGeom prst="rect">
            <a:avLst/>
          </a:prstGeom>
          <a:noFill/>
        </p:spPr>
        <p:txBody>
          <a:bodyPr wrap="square" rtlCol="0">
            <a:spAutoFit/>
          </a:bodyPr>
          <a:lstStyle/>
          <a:p>
            <a:r>
              <a:rPr lang="en-CA" dirty="0" smtClean="0">
                <a:solidFill>
                  <a:srgbClr val="FFC000"/>
                </a:solidFill>
              </a:rPr>
              <a:t> Power Point Created By :     Randall </a:t>
            </a:r>
            <a:r>
              <a:rPr lang="en-CA" dirty="0" err="1" smtClean="0">
                <a:solidFill>
                  <a:srgbClr val="FFC000"/>
                </a:solidFill>
              </a:rPr>
              <a:t>Colford</a:t>
            </a:r>
            <a:r>
              <a:rPr lang="en-CA" dirty="0" smtClean="0">
                <a:solidFill>
                  <a:srgbClr val="FFC000"/>
                </a:solidFill>
              </a:rPr>
              <a:t> – Success 20 Project</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pain-skeleton-si-pain.jpg"/>
          <p:cNvPicPr>
            <a:picLocks noChangeAspect="1"/>
          </p:cNvPicPr>
          <p:nvPr/>
        </p:nvPicPr>
        <p:blipFill>
          <a:blip r:embed="rId2" cstate="print"/>
          <a:stretch>
            <a:fillRect/>
          </a:stretch>
        </p:blipFill>
        <p:spPr>
          <a:xfrm>
            <a:off x="1331640" y="764704"/>
            <a:ext cx="6624736" cy="5544616"/>
          </a:xfrm>
          <a:prstGeom prst="rect">
            <a:avLst/>
          </a:prstGeom>
        </p:spPr>
      </p:pic>
      <p:sp>
        <p:nvSpPr>
          <p:cNvPr id="3" name="TextBox 2"/>
          <p:cNvSpPr txBox="1"/>
          <p:nvPr/>
        </p:nvSpPr>
        <p:spPr>
          <a:xfrm>
            <a:off x="0" y="260648"/>
            <a:ext cx="8028384" cy="1107996"/>
          </a:xfrm>
          <a:prstGeom prst="rect">
            <a:avLst/>
          </a:prstGeom>
          <a:noFill/>
        </p:spPr>
        <p:txBody>
          <a:bodyPr wrap="square" rtlCol="0">
            <a:spAutoFit/>
          </a:bodyPr>
          <a:lstStyle/>
          <a:p>
            <a:r>
              <a:rPr lang="en-CA" sz="6600" dirty="0" smtClean="0">
                <a:ln>
                  <a:solidFill>
                    <a:srgbClr val="00B0F0"/>
                  </a:solidFill>
                </a:ln>
              </a:rPr>
              <a:t>   Music    Heals    !</a:t>
            </a:r>
            <a:endParaRPr lang="en-CA" sz="6600" dirty="0">
              <a:ln>
                <a:solidFill>
                  <a:srgbClr val="00B0F0"/>
                </a:solidFill>
              </a:ln>
            </a:endParaRPr>
          </a:p>
        </p:txBody>
      </p:sp>
      <p:sp>
        <p:nvSpPr>
          <p:cNvPr id="4" name="TextBox 3"/>
          <p:cNvSpPr txBox="1"/>
          <p:nvPr/>
        </p:nvSpPr>
        <p:spPr>
          <a:xfrm>
            <a:off x="0" y="1340770"/>
            <a:ext cx="2555776" cy="4893647"/>
          </a:xfrm>
          <a:prstGeom prst="rect">
            <a:avLst/>
          </a:prstGeom>
          <a:noFill/>
        </p:spPr>
        <p:txBody>
          <a:bodyPr wrap="square" rtlCol="0">
            <a:spAutoFit/>
          </a:bodyPr>
          <a:lstStyle/>
          <a:p>
            <a:r>
              <a:rPr lang="en-CA" sz="2400" dirty="0" smtClean="0">
                <a:ln>
                  <a:solidFill>
                    <a:srgbClr val="0070C0"/>
                  </a:solid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50000" t="50000" r="50000" b="50000"/>
                  </a:path>
                  <a:tileRect/>
                </a:gradFill>
                <a:effectLst>
                  <a:outerShdw blurRad="60007" dir="2000400" sy="-30000" kx="-800400" algn="bl" rotWithShape="0">
                    <a:prstClr val="black">
                      <a:alpha val="20000"/>
                    </a:prstClr>
                  </a:outerShdw>
                </a:effectLst>
              </a:rPr>
              <a:t>Music is an effective therapy for pain management, also reduces blood pressure, Speeds up post-stroke recovery, chronic headaches and migraines remedy, and also boosts the immune system.</a:t>
            </a:r>
            <a:endParaRPr lang="en-CA" sz="2400" dirty="0">
              <a:ln>
                <a:solidFill>
                  <a:srgbClr val="0070C0"/>
                </a:solid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50000" t="50000" r="50000" b="50000"/>
                </a:path>
                <a:tileRect/>
              </a:gradFill>
              <a:effectLst>
                <a:outerShdw blurRad="60007" dir="2000400" sy="-30000" kx="-800400" algn="bl" rotWithShape="0">
                  <a:prstClr val="black">
                    <a:alpha val="20000"/>
                  </a:prstClr>
                </a:outerShdw>
              </a:effectLst>
            </a:endParaRPr>
          </a:p>
        </p:txBody>
      </p:sp>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9609300-glowing-brain-inside-skull.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923330"/>
          </a:xfrm>
          <a:prstGeom prst="rect">
            <a:avLst/>
          </a:prstGeom>
          <a:noFill/>
        </p:spPr>
        <p:txBody>
          <a:bodyPr wrap="square" rtlCol="0">
            <a:spAutoFit/>
          </a:bodyPr>
          <a:lstStyle/>
          <a:p>
            <a:r>
              <a:rPr lang="en-CA" sz="5400" dirty="0" smtClean="0">
                <a:solidFill>
                  <a:srgbClr val="FFC000"/>
                </a:solidFill>
              </a:rPr>
              <a:t> Music Makes You Smarter!</a:t>
            </a:r>
            <a:r>
              <a:rPr lang="en-CA" sz="5400" dirty="0" smtClean="0"/>
              <a:t> </a:t>
            </a:r>
            <a:endParaRPr lang="en-CA" sz="5400" dirty="0"/>
          </a:p>
        </p:txBody>
      </p:sp>
      <p:sp>
        <p:nvSpPr>
          <p:cNvPr id="4" name="TextBox 3"/>
          <p:cNvSpPr txBox="1"/>
          <p:nvPr/>
        </p:nvSpPr>
        <p:spPr>
          <a:xfrm>
            <a:off x="0" y="764705"/>
            <a:ext cx="9144000" cy="646331"/>
          </a:xfrm>
          <a:prstGeom prst="rect">
            <a:avLst/>
          </a:prstGeom>
          <a:noFill/>
        </p:spPr>
        <p:txBody>
          <a:bodyPr wrap="square" rtlCol="0">
            <a:spAutoFit/>
          </a:bodyPr>
          <a:lstStyle/>
          <a:p>
            <a:r>
              <a:rPr lang="en-CA" dirty="0" smtClean="0"/>
              <a:t>Music enhances intelligence, learning, and even I.Q, Music improves memory, performance, concentration and even attention</a:t>
            </a:r>
            <a:endParaRPr lang="en-CA" dirty="0"/>
          </a:p>
        </p:txBody>
      </p:sp>
      <p:sp>
        <p:nvSpPr>
          <p:cNvPr id="5" name="TextBox 4"/>
          <p:cNvSpPr txBox="1"/>
          <p:nvPr/>
        </p:nvSpPr>
        <p:spPr>
          <a:xfrm>
            <a:off x="0" y="5949282"/>
            <a:ext cx="5364088" cy="646331"/>
          </a:xfrm>
          <a:prstGeom prst="rect">
            <a:avLst/>
          </a:prstGeom>
          <a:noFill/>
        </p:spPr>
        <p:txBody>
          <a:bodyPr wrap="square" rtlCol="0">
            <a:spAutoFit/>
          </a:bodyPr>
          <a:lstStyle/>
          <a:p>
            <a:r>
              <a:rPr lang="en-CA" dirty="0" smtClean="0"/>
              <a:t>Music has the power to enhance some kinds of higher brain function:</a:t>
            </a:r>
            <a:endParaRPr lang="en-CA" dirty="0"/>
          </a:p>
        </p:txBody>
      </p:sp>
      <p:sp>
        <p:nvSpPr>
          <p:cNvPr id="6" name="TextBox 5"/>
          <p:cNvSpPr txBox="1"/>
          <p:nvPr/>
        </p:nvSpPr>
        <p:spPr>
          <a:xfrm>
            <a:off x="0" y="6597352"/>
            <a:ext cx="4355976" cy="369332"/>
          </a:xfrm>
          <a:prstGeom prst="rect">
            <a:avLst/>
          </a:prstGeom>
          <a:noFill/>
        </p:spPr>
        <p:txBody>
          <a:bodyPr wrap="square" rtlCol="0">
            <a:spAutoFit/>
          </a:bodyPr>
          <a:lstStyle/>
          <a:p>
            <a:r>
              <a:rPr lang="en-CA" b="1" dirty="0" smtClean="0"/>
              <a:t>Reading and literacy skills</a:t>
            </a:r>
            <a:endParaRPr lang="en-CA" dirty="0"/>
          </a:p>
        </p:txBody>
      </p:sp>
      <p:sp>
        <p:nvSpPr>
          <p:cNvPr id="7" name="TextBox 6"/>
          <p:cNvSpPr txBox="1"/>
          <p:nvPr/>
        </p:nvSpPr>
        <p:spPr>
          <a:xfrm>
            <a:off x="2915816" y="6525344"/>
            <a:ext cx="4104456" cy="369332"/>
          </a:xfrm>
          <a:prstGeom prst="rect">
            <a:avLst/>
          </a:prstGeom>
          <a:noFill/>
        </p:spPr>
        <p:txBody>
          <a:bodyPr wrap="square" rtlCol="0">
            <a:spAutoFit/>
          </a:bodyPr>
          <a:lstStyle/>
          <a:p>
            <a:r>
              <a:rPr lang="en-CA" b="1" dirty="0" smtClean="0"/>
              <a:t>,   Spatial-temporal reasoning</a:t>
            </a:r>
            <a:endParaRPr lang="en-CA" dirty="0"/>
          </a:p>
        </p:txBody>
      </p:sp>
      <p:sp>
        <p:nvSpPr>
          <p:cNvPr id="8" name="TextBox 7"/>
          <p:cNvSpPr txBox="1"/>
          <p:nvPr/>
        </p:nvSpPr>
        <p:spPr>
          <a:xfrm>
            <a:off x="5004048" y="5949282"/>
            <a:ext cx="4139952" cy="646331"/>
          </a:xfrm>
          <a:prstGeom prst="rect">
            <a:avLst/>
          </a:prstGeom>
          <a:noFill/>
        </p:spPr>
        <p:txBody>
          <a:bodyPr wrap="square" rtlCol="0">
            <a:spAutoFit/>
          </a:bodyPr>
          <a:lstStyle/>
          <a:p>
            <a:r>
              <a:rPr lang="en-CA" dirty="0" smtClean="0"/>
              <a:t>Mathematical abilities , and Emotional intelligence.</a:t>
            </a:r>
            <a:endParaRPr lang="en-CA" dirty="0"/>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dwired.jpg"/>
          <p:cNvPicPr>
            <a:picLocks noChangeAspect="1"/>
          </p:cNvPicPr>
          <p:nvPr/>
        </p:nvPicPr>
        <p:blipFill>
          <a:blip r:embed="rId2" cstate="print"/>
          <a:stretch>
            <a:fillRect/>
          </a:stretch>
        </p:blipFill>
        <p:spPr>
          <a:xfrm>
            <a:off x="3143250" y="2000251"/>
            <a:ext cx="2857500" cy="2857500"/>
          </a:xfrm>
          <a:prstGeom prst="rect">
            <a:avLst/>
          </a:prstGeom>
        </p:spPr>
      </p:pic>
      <p:sp>
        <p:nvSpPr>
          <p:cNvPr id="3" name="TextBox 2"/>
          <p:cNvSpPr txBox="1"/>
          <p:nvPr/>
        </p:nvSpPr>
        <p:spPr>
          <a:xfrm>
            <a:off x="0" y="188641"/>
            <a:ext cx="9144000" cy="2031325"/>
          </a:xfrm>
          <a:prstGeom prst="rect">
            <a:avLst/>
          </a:prstGeom>
          <a:noFill/>
        </p:spPr>
        <p:txBody>
          <a:bodyPr wrap="square" rtlCol="0">
            <a:spAutoFit/>
          </a:bodyPr>
          <a:lstStyle/>
          <a:p>
            <a:r>
              <a:rPr lang="en-CA" dirty="0" smtClean="0"/>
              <a:t>Constant worrying, anxiety, and depression can all create a very chaotic situation in the brain, which can slow down your over all working power, reasoning ability, and execution of conventional tasks becomes difficult.</a:t>
            </a:r>
          </a:p>
          <a:p>
            <a:r>
              <a:rPr lang="en-CA" dirty="0" smtClean="0"/>
              <a:t> It happens because of reduced levels of serotonin. 50 million of the brain cells are affected by levels of serotonin. Music effects a steep rise in the levels of serotonin, which has positive influences on brain cells controlling mood, sexual desires and processes, memory power and learning, temperature regulatory mechanism of the body, sleep and memory functions.</a:t>
            </a:r>
            <a:endParaRPr lang="en-CA"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owing-Brain.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4272678"/>
            <a:ext cx="1547664" cy="2308324"/>
          </a:xfrm>
          <a:prstGeom prst="rect">
            <a:avLst/>
          </a:prstGeom>
          <a:noFill/>
        </p:spPr>
        <p:txBody>
          <a:bodyPr wrap="square" rtlCol="0">
            <a:spAutoFit/>
          </a:bodyPr>
          <a:lstStyle/>
          <a:p>
            <a:r>
              <a:rPr lang="en-CA" dirty="0" smtClean="0">
                <a:ln>
                  <a:solidFill>
                    <a:srgbClr val="FFC000"/>
                  </a:solidFill>
                </a:ln>
                <a:solidFill>
                  <a:srgbClr val="C00000"/>
                </a:solidFill>
              </a:rPr>
              <a:t>For many years, Music has been scientifically proven to be a very effective therapy for treating :</a:t>
            </a:r>
            <a:endParaRPr lang="en-CA" dirty="0">
              <a:ln>
                <a:solidFill>
                  <a:srgbClr val="FFC000"/>
                </a:solidFill>
              </a:ln>
              <a:solidFill>
                <a:srgbClr val="C00000"/>
              </a:solidFill>
            </a:endParaRPr>
          </a:p>
        </p:txBody>
      </p:sp>
      <p:sp>
        <p:nvSpPr>
          <p:cNvPr id="5" name="TextBox 4"/>
          <p:cNvSpPr txBox="1"/>
          <p:nvPr/>
        </p:nvSpPr>
        <p:spPr>
          <a:xfrm>
            <a:off x="6588224" y="4869160"/>
            <a:ext cx="2808312" cy="923330"/>
          </a:xfrm>
          <a:prstGeom prst="rect">
            <a:avLst/>
          </a:prstGeom>
          <a:noFill/>
        </p:spPr>
        <p:txBody>
          <a:bodyPr wrap="square" rtlCol="0">
            <a:spAutoFit/>
          </a:bodyPr>
          <a:lstStyle/>
          <a:p>
            <a:r>
              <a:rPr lang="en-CA" dirty="0" smtClean="0"/>
              <a:t>Seizures, Depression, ADD, insomnia, or even premature infancy. </a:t>
            </a:r>
            <a:endParaRPr lang="en-CA"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ong-brain-memory.jpg"/>
          <p:cNvPicPr>
            <a:picLocks noChangeAspect="1"/>
          </p:cNvPicPr>
          <p:nvPr/>
        </p:nvPicPr>
        <p:blipFill>
          <a:blip r:embed="rId2" cstate="print"/>
          <a:stretch>
            <a:fillRect/>
          </a:stretch>
        </p:blipFill>
        <p:spPr>
          <a:xfrm>
            <a:off x="1714500" y="571500"/>
            <a:ext cx="5715000" cy="5715000"/>
          </a:xfrm>
          <a:prstGeom prst="rect">
            <a:avLst/>
          </a:prstGeom>
        </p:spPr>
      </p:pic>
      <p:sp>
        <p:nvSpPr>
          <p:cNvPr id="3" name="TextBox 2"/>
          <p:cNvSpPr txBox="1"/>
          <p:nvPr/>
        </p:nvSpPr>
        <p:spPr>
          <a:xfrm>
            <a:off x="611560" y="2"/>
            <a:ext cx="8532440" cy="646331"/>
          </a:xfrm>
          <a:prstGeom prst="rect">
            <a:avLst/>
          </a:prstGeom>
          <a:noFill/>
        </p:spPr>
        <p:txBody>
          <a:bodyPr wrap="square" rtlCol="0">
            <a:spAutoFit/>
          </a:bodyPr>
          <a:lstStyle/>
          <a:p>
            <a:r>
              <a:rPr lang="en-CA" sz="3600" dirty="0" smtClean="0">
                <a:ln>
                  <a:solidFill>
                    <a:srgbClr val="0070C0"/>
                  </a:solidFill>
                </a:ln>
                <a:solidFill>
                  <a:srgbClr val="00B0F0"/>
                </a:solidFill>
              </a:rPr>
              <a:t>Music Helps to Recall Memories !</a:t>
            </a:r>
            <a:endParaRPr lang="en-CA" sz="3600" dirty="0">
              <a:ln>
                <a:solidFill>
                  <a:srgbClr val="0070C0"/>
                </a:solidFill>
              </a:ln>
              <a:solidFill>
                <a:srgbClr val="00B0F0"/>
              </a:solidFill>
            </a:endParaRPr>
          </a:p>
        </p:txBody>
      </p:sp>
      <p:sp>
        <p:nvSpPr>
          <p:cNvPr id="4" name="TextBox 3"/>
          <p:cNvSpPr txBox="1"/>
          <p:nvPr/>
        </p:nvSpPr>
        <p:spPr>
          <a:xfrm>
            <a:off x="0" y="836714"/>
            <a:ext cx="1691680" cy="5078313"/>
          </a:xfrm>
          <a:prstGeom prst="rect">
            <a:avLst/>
          </a:prstGeom>
          <a:noFill/>
        </p:spPr>
        <p:txBody>
          <a:bodyPr wrap="square" rtlCol="0">
            <a:spAutoFit/>
          </a:bodyPr>
          <a:lstStyle/>
          <a:p>
            <a:r>
              <a:rPr lang="en-CA" dirty="0" smtClean="0"/>
              <a:t>Back in the 1990’s , there were reports that said if you studied while listening to “Mozart” , it would increase the likeliness  of doing well on a test, but it has been disproven in </a:t>
            </a:r>
          </a:p>
          <a:p>
            <a:r>
              <a:rPr lang="en-CA" dirty="0" smtClean="0"/>
              <a:t>Some studies,</a:t>
            </a:r>
          </a:p>
          <a:p>
            <a:r>
              <a:rPr lang="en-CA" dirty="0" smtClean="0"/>
              <a:t>Particularly when studying numbers or lists.</a:t>
            </a:r>
            <a:endParaRPr lang="en-CA" dirty="0"/>
          </a:p>
        </p:txBody>
      </p:sp>
      <p:sp>
        <p:nvSpPr>
          <p:cNvPr id="5" name="TextBox 4"/>
          <p:cNvSpPr txBox="1"/>
          <p:nvPr/>
        </p:nvSpPr>
        <p:spPr>
          <a:xfrm>
            <a:off x="7524328" y="260649"/>
            <a:ext cx="1619672" cy="5632311"/>
          </a:xfrm>
          <a:prstGeom prst="rect">
            <a:avLst/>
          </a:prstGeom>
          <a:noFill/>
        </p:spPr>
        <p:txBody>
          <a:bodyPr wrap="square" rtlCol="0">
            <a:spAutoFit/>
          </a:bodyPr>
          <a:lstStyle/>
          <a:p>
            <a:r>
              <a:rPr lang="en-CA" dirty="0" smtClean="0">
                <a:solidFill>
                  <a:srgbClr val="92D050"/>
                </a:solidFill>
              </a:rPr>
              <a:t>Still, performing music has been proven to increase memory and language skills, but for listeners, it's better used as a means to recall memories, and even restore cognitive function, for patients with Alzheimer's disease.</a:t>
            </a:r>
          </a:p>
          <a:p>
            <a:endParaRPr lang="en-CA" dirty="0">
              <a:solidFill>
                <a:srgbClr val="92D050"/>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mory-hippocampus-brain-1.jpg"/>
          <p:cNvPicPr>
            <a:picLocks noChangeAspect="1"/>
          </p:cNvPicPr>
          <p:nvPr/>
        </p:nvPicPr>
        <p:blipFill>
          <a:blip r:embed="rId2" cstate="print"/>
          <a:stretch>
            <a:fillRect/>
          </a:stretch>
        </p:blipFill>
        <p:spPr>
          <a:xfrm>
            <a:off x="2051720" y="2132856"/>
            <a:ext cx="4953000" cy="4104456"/>
          </a:xfrm>
          <a:prstGeom prst="rect">
            <a:avLst/>
          </a:prstGeom>
        </p:spPr>
      </p:pic>
      <p:sp>
        <p:nvSpPr>
          <p:cNvPr id="4" name="TextBox 3"/>
          <p:cNvSpPr txBox="1"/>
          <p:nvPr/>
        </p:nvSpPr>
        <p:spPr>
          <a:xfrm>
            <a:off x="251520" y="188641"/>
            <a:ext cx="8712968" cy="2031325"/>
          </a:xfrm>
          <a:prstGeom prst="rect">
            <a:avLst/>
          </a:prstGeom>
          <a:noFill/>
        </p:spPr>
        <p:txBody>
          <a:bodyPr wrap="square" rtlCol="0">
            <a:spAutoFit/>
          </a:bodyPr>
          <a:lstStyle/>
          <a:p>
            <a:r>
              <a:rPr lang="en-CA" dirty="0" smtClean="0">
                <a:ln w="12700">
                  <a:solidFill>
                    <a:srgbClr val="00B050"/>
                  </a:solidFill>
                </a:ln>
                <a:solidFill>
                  <a:srgbClr val="92D050"/>
                </a:solidFill>
              </a:rPr>
              <a:t>When you listen to music you know, it stimulates the hippocampus, which handles long-term storage in the brain. Doing so can also bring out relevant memories you made while listening to a particular song. So, even though the Mozart-effect has essentially been disproven, the idea that forming a new memory with music, and then using the same music again later to recall the memory still appears to be a sound idea. If you're having trouble remembering something, you might have better luck if you play the same music you were listening to when you first made the thought.</a:t>
            </a:r>
            <a:endParaRPr lang="en-CA" dirty="0">
              <a:ln w="12700">
                <a:solidFill>
                  <a:srgbClr val="00B050"/>
                </a:solidFill>
              </a:ln>
              <a:solidFill>
                <a:srgbClr val="92D050"/>
              </a:solidFill>
            </a:endParaRPr>
          </a:p>
        </p:txBody>
      </p:sp>
      <p:sp>
        <p:nvSpPr>
          <p:cNvPr id="6" name="TextBox 5"/>
          <p:cNvSpPr txBox="1"/>
          <p:nvPr/>
        </p:nvSpPr>
        <p:spPr>
          <a:xfrm>
            <a:off x="0" y="6165304"/>
            <a:ext cx="9144000" cy="523220"/>
          </a:xfrm>
          <a:prstGeom prst="rect">
            <a:avLst/>
          </a:prstGeom>
          <a:noFill/>
        </p:spPr>
        <p:txBody>
          <a:bodyPr wrap="square" rtlCol="0">
            <a:spAutoFit/>
          </a:bodyPr>
          <a:lstStyle/>
          <a:p>
            <a:r>
              <a:rPr lang="en-CA" sz="2800" dirty="0" smtClean="0">
                <a:solidFill>
                  <a:srgbClr val="00B0F0"/>
                </a:solidFill>
              </a:rPr>
              <a:t>               Music Stimulates the Hippocampus !</a:t>
            </a:r>
            <a:endParaRPr lang="en-CA" sz="2800" dirty="0">
              <a:solidFill>
                <a:srgbClr val="00B0F0"/>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ood-posture-skeleton.jpg"/>
          <p:cNvPicPr>
            <a:picLocks noChangeAspect="1"/>
          </p:cNvPicPr>
          <p:nvPr/>
        </p:nvPicPr>
        <p:blipFill>
          <a:blip r:embed="rId2" cstate="print">
            <a:lum contrast="40000"/>
          </a:blip>
          <a:stretch>
            <a:fillRect/>
          </a:stretch>
        </p:blipFill>
        <p:spPr>
          <a:xfrm>
            <a:off x="683568" y="260648"/>
            <a:ext cx="7920880" cy="6264696"/>
          </a:xfrm>
          <a:prstGeom prst="rect">
            <a:avLst/>
          </a:prstGeom>
        </p:spPr>
      </p:pic>
      <p:sp>
        <p:nvSpPr>
          <p:cNvPr id="3" name="TextBox 2"/>
          <p:cNvSpPr txBox="1"/>
          <p:nvPr/>
        </p:nvSpPr>
        <p:spPr>
          <a:xfrm>
            <a:off x="0" y="260648"/>
            <a:ext cx="9144000" cy="707886"/>
          </a:xfrm>
          <a:prstGeom prst="rect">
            <a:avLst/>
          </a:prstGeom>
          <a:noFill/>
        </p:spPr>
        <p:txBody>
          <a:bodyPr wrap="square" rtlCol="0">
            <a:spAutoFit/>
          </a:bodyPr>
          <a:lstStyle/>
          <a:p>
            <a:r>
              <a:rPr lang="en-CA" sz="4000" dirty="0" smtClean="0">
                <a:solidFill>
                  <a:srgbClr val="00B0F0"/>
                </a:solidFill>
              </a:rPr>
              <a:t>Music Improves Physical Performance !</a:t>
            </a:r>
            <a:endParaRPr lang="en-CA" sz="4000" dirty="0">
              <a:solidFill>
                <a:srgbClr val="00B0F0"/>
              </a:solidFill>
            </a:endParaRPr>
          </a:p>
        </p:txBody>
      </p:sp>
      <p:sp>
        <p:nvSpPr>
          <p:cNvPr id="4" name="TextBox 3"/>
          <p:cNvSpPr txBox="1"/>
          <p:nvPr/>
        </p:nvSpPr>
        <p:spPr>
          <a:xfrm>
            <a:off x="0" y="980728"/>
            <a:ext cx="9144000" cy="369332"/>
          </a:xfrm>
          <a:prstGeom prst="rect">
            <a:avLst/>
          </a:prstGeom>
          <a:noFill/>
        </p:spPr>
        <p:txBody>
          <a:bodyPr wrap="square" rtlCol="0">
            <a:spAutoFit/>
          </a:bodyPr>
          <a:lstStyle/>
          <a:p>
            <a:r>
              <a:rPr lang="en-CA" dirty="0" smtClean="0">
                <a:ln>
                  <a:solidFill>
                    <a:srgbClr val="0070C0"/>
                  </a:solidFill>
                </a:ln>
              </a:rPr>
              <a:t>Music improves physical and athletic performance, body movement and coordination.</a:t>
            </a:r>
            <a:endParaRPr lang="en-CA" dirty="0">
              <a:ln>
                <a:solidFill>
                  <a:srgbClr val="0070C0"/>
                </a:solidFill>
              </a:ln>
            </a:endParaRPr>
          </a:p>
        </p:txBody>
      </p:sp>
      <p:sp>
        <p:nvSpPr>
          <p:cNvPr id="5" name="TextBox 4"/>
          <p:cNvSpPr txBox="1"/>
          <p:nvPr/>
        </p:nvSpPr>
        <p:spPr>
          <a:xfrm>
            <a:off x="0" y="5661248"/>
            <a:ext cx="8748464" cy="923330"/>
          </a:xfrm>
          <a:prstGeom prst="rect">
            <a:avLst/>
          </a:prstGeom>
          <a:noFill/>
        </p:spPr>
        <p:txBody>
          <a:bodyPr wrap="square" rtlCol="0">
            <a:spAutoFit/>
          </a:bodyPr>
          <a:lstStyle/>
          <a:p>
            <a:r>
              <a:rPr lang="en-CA" dirty="0" smtClean="0">
                <a:solidFill>
                  <a:srgbClr val="00B0F0"/>
                </a:solidFill>
              </a:rPr>
              <a:t>The four main reasons  explaining music's effects on exercise performance include:</a:t>
            </a:r>
          </a:p>
          <a:p>
            <a:r>
              <a:rPr lang="en-CA" dirty="0" smtClean="0">
                <a:solidFill>
                  <a:srgbClr val="00B0F0"/>
                </a:solidFill>
              </a:rPr>
              <a:t>Reduction in levels of fatigue, Increase in levels of Psychological arousal, Physiological relaxation response,  and Improvement in motor coordination.</a:t>
            </a:r>
            <a:endParaRPr lang="en-CA" dirty="0">
              <a:solidFill>
                <a:srgbClr val="00B0F0"/>
              </a:solidFill>
            </a:endParaRPr>
          </a:p>
        </p:txBody>
      </p:sp>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946</TotalTime>
  <Words>2091</Words>
  <Application>Microsoft Office PowerPoint</Application>
  <PresentationFormat>On-screen Show (4:3)</PresentationFormat>
  <Paragraphs>103</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Success 20</dc:creator>
  <cp:lastModifiedBy>Success 20</cp:lastModifiedBy>
  <cp:revision>81</cp:revision>
  <dcterms:created xsi:type="dcterms:W3CDTF">2012-01-16T14:33:04Z</dcterms:created>
  <dcterms:modified xsi:type="dcterms:W3CDTF">2012-01-30T14:18:20Z</dcterms:modified>
</cp:coreProperties>
</file>